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498" r:id="rId2"/>
    <p:sldId id="515" r:id="rId3"/>
    <p:sldId id="547" r:id="rId4"/>
    <p:sldId id="548" r:id="rId5"/>
    <p:sldId id="438" r:id="rId6"/>
    <p:sldId id="501" r:id="rId7"/>
    <p:sldId id="549" r:id="rId8"/>
    <p:sldId id="550" r:id="rId9"/>
    <p:sldId id="551" r:id="rId10"/>
    <p:sldId id="552" r:id="rId11"/>
    <p:sldId id="553" r:id="rId12"/>
    <p:sldId id="471" r:id="rId13"/>
    <p:sldId id="38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CC99"/>
    <a:srgbClr val="CC0066"/>
    <a:srgbClr val="ABB4F3"/>
    <a:srgbClr val="0000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804" autoAdjust="0"/>
  </p:normalViewPr>
  <p:slideViewPr>
    <p:cSldViewPr>
      <p:cViewPr varScale="1">
        <p:scale>
          <a:sx n="98" d="100"/>
          <a:sy n="98" d="100"/>
        </p:scale>
        <p:origin x="-2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C6E5E-2159-49F2-8174-C88997919FD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DCC1CE4-5B2D-4FB9-A6B7-3949548DB56D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3200" b="1" dirty="0" smtClean="0">
              <a:solidFill>
                <a:schemeClr val="tx1">
                  <a:hueOff val="0"/>
                  <a:satOff val="0"/>
                  <a:lumOff val="0"/>
                </a:schemeClr>
              </a:solidFill>
            </a:rPr>
            <a:t>Ethics</a:t>
          </a:r>
          <a:endParaRPr lang="en-US" sz="3200" b="1" dirty="0">
            <a:solidFill>
              <a:schemeClr val="tx1">
                <a:hueOff val="0"/>
                <a:satOff val="0"/>
                <a:lumOff val="0"/>
              </a:schemeClr>
            </a:solidFill>
          </a:endParaRPr>
        </a:p>
      </dgm:t>
    </dgm:pt>
    <dgm:pt modelId="{0E52E61A-78C2-461B-BCF4-5EBF6EDE4EF2}" type="parTrans" cxnId="{B6F6853A-A5E2-4DE3-A14C-F22046003540}">
      <dgm:prSet/>
      <dgm:spPr/>
      <dgm:t>
        <a:bodyPr/>
        <a:lstStyle/>
        <a:p>
          <a:endParaRPr lang="en-US"/>
        </a:p>
      </dgm:t>
    </dgm:pt>
    <dgm:pt modelId="{5E61EA91-C49B-47A6-8D11-49A89CB0501D}" type="sibTrans" cxnId="{B6F6853A-A5E2-4DE3-A14C-F22046003540}">
      <dgm:prSet/>
      <dgm:spPr/>
      <dgm:t>
        <a:bodyPr/>
        <a:lstStyle/>
        <a:p>
          <a:endParaRPr lang="en-US"/>
        </a:p>
      </dgm:t>
    </dgm:pt>
    <dgm:pt modelId="{CEC7E600-EED7-4C5E-9583-24C92D67F8CB}">
      <dgm:prSet phldrT="[Text]" custT="1"/>
      <dgm:spPr/>
      <dgm:t>
        <a:bodyPr/>
        <a:lstStyle/>
        <a:p>
          <a:r>
            <a:rPr lang="en-US" sz="3200" b="1" dirty="0" smtClean="0"/>
            <a:t>Transparency</a:t>
          </a:r>
          <a:endParaRPr lang="en-US" sz="3200" b="1" dirty="0"/>
        </a:p>
      </dgm:t>
    </dgm:pt>
    <dgm:pt modelId="{ADA6652C-4A50-417F-B36E-AD4B357CCE51}" type="parTrans" cxnId="{D44F8352-C326-4739-8356-ACC37ADFC2A0}">
      <dgm:prSet/>
      <dgm:spPr/>
      <dgm:t>
        <a:bodyPr/>
        <a:lstStyle/>
        <a:p>
          <a:endParaRPr lang="en-US"/>
        </a:p>
      </dgm:t>
    </dgm:pt>
    <dgm:pt modelId="{02E1DEAF-0CB8-4C92-B67C-50001111E28D}" type="sibTrans" cxnId="{D44F8352-C326-4739-8356-ACC37ADFC2A0}">
      <dgm:prSet/>
      <dgm:spPr/>
      <dgm:t>
        <a:bodyPr/>
        <a:lstStyle/>
        <a:p>
          <a:endParaRPr lang="en-US"/>
        </a:p>
      </dgm:t>
    </dgm:pt>
    <dgm:pt modelId="{6DA8A289-6DCF-41BD-A740-58EBBAB93E07}">
      <dgm:prSet phldrT="[Text]" custT="1"/>
      <dgm:spPr/>
      <dgm:t>
        <a:bodyPr/>
        <a:lstStyle/>
        <a:p>
          <a:r>
            <a:rPr lang="en-US" sz="3200" b="1" dirty="0" smtClean="0"/>
            <a:t>Public Engagement</a:t>
          </a:r>
          <a:endParaRPr lang="en-US" sz="3200" b="1" dirty="0"/>
        </a:p>
      </dgm:t>
    </dgm:pt>
    <dgm:pt modelId="{C4BE8D2D-9B6C-4FCF-8640-F2F01852AD4C}" type="parTrans" cxnId="{E8EEAB2F-6FBC-4445-B02B-78FF3E3C0640}">
      <dgm:prSet/>
      <dgm:spPr/>
      <dgm:t>
        <a:bodyPr/>
        <a:lstStyle/>
        <a:p>
          <a:endParaRPr lang="en-US"/>
        </a:p>
      </dgm:t>
    </dgm:pt>
    <dgm:pt modelId="{03AC313D-53B6-443C-935A-503A7A0143D8}" type="sibTrans" cxnId="{E8EEAB2F-6FBC-4445-B02B-78FF3E3C0640}">
      <dgm:prSet/>
      <dgm:spPr/>
      <dgm:t>
        <a:bodyPr/>
        <a:lstStyle/>
        <a:p>
          <a:endParaRPr lang="en-US"/>
        </a:p>
      </dgm:t>
    </dgm:pt>
    <dgm:pt modelId="{27271CDF-A0B0-4CE7-B57E-4DE5C4E0E576}" type="pres">
      <dgm:prSet presAssocID="{A26C6E5E-2159-49F2-8174-C88997919FDE}" presName="compositeShape" presStyleCnt="0">
        <dgm:presLayoutVars>
          <dgm:chMax val="7"/>
          <dgm:dir/>
          <dgm:resizeHandles val="exact"/>
        </dgm:presLayoutVars>
      </dgm:prSet>
      <dgm:spPr/>
    </dgm:pt>
    <dgm:pt modelId="{817CE3C8-0E56-4157-8A53-0EB672258CCA}" type="pres">
      <dgm:prSet presAssocID="{CDCC1CE4-5B2D-4FB9-A6B7-3949548DB56D}" presName="circ1" presStyleLbl="vennNode1" presStyleIdx="0" presStyleCnt="3" custScaleX="116175" custScaleY="79537" custLinFactNeighborX="-2152" custLinFactNeighborY="25351"/>
      <dgm:spPr/>
      <dgm:t>
        <a:bodyPr/>
        <a:lstStyle/>
        <a:p>
          <a:endParaRPr lang="en-US"/>
        </a:p>
      </dgm:t>
    </dgm:pt>
    <dgm:pt modelId="{A6645975-355B-4908-BC23-66F14D5FBE87}" type="pres">
      <dgm:prSet presAssocID="{CDCC1CE4-5B2D-4FB9-A6B7-3949548DB56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E8F7F-620A-42CA-BC6D-A8224B05428B}" type="pres">
      <dgm:prSet presAssocID="{CEC7E600-EED7-4C5E-9583-24C92D67F8CB}" presName="circ2" presStyleLbl="vennNode1" presStyleIdx="1" presStyleCnt="3" custScaleX="129252" custScaleY="75658" custLinFactNeighborX="10161" custLinFactNeighborY="-4111"/>
      <dgm:spPr/>
      <dgm:t>
        <a:bodyPr/>
        <a:lstStyle/>
        <a:p>
          <a:endParaRPr lang="en-US"/>
        </a:p>
      </dgm:t>
    </dgm:pt>
    <dgm:pt modelId="{19A7B06B-282E-4B0F-8909-B0B21D2EE380}" type="pres">
      <dgm:prSet presAssocID="{CEC7E600-EED7-4C5E-9583-24C92D67F8C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57CB5-4A46-4668-AC39-347C1D277785}" type="pres">
      <dgm:prSet presAssocID="{6DA8A289-6DCF-41BD-A740-58EBBAB93E07}" presName="circ3" presStyleLbl="vennNode1" presStyleIdx="2" presStyleCnt="3" custScaleX="118201" custScaleY="72551" custLinFactNeighborX="-12561" custLinFactNeighborY="-619"/>
      <dgm:spPr/>
      <dgm:t>
        <a:bodyPr/>
        <a:lstStyle/>
        <a:p>
          <a:endParaRPr lang="en-US"/>
        </a:p>
      </dgm:t>
    </dgm:pt>
    <dgm:pt modelId="{A820DFFE-1C8B-47A3-BC7E-8578C414D16E}" type="pres">
      <dgm:prSet presAssocID="{6DA8A289-6DCF-41BD-A740-58EBBAB93E0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4053AB-DFA2-40B8-AF2B-821F55AE509C}" type="presOf" srcId="{CEC7E600-EED7-4C5E-9583-24C92D67F8CB}" destId="{19A7B06B-282E-4B0F-8909-B0B21D2EE380}" srcOrd="1" destOrd="0" presId="urn:microsoft.com/office/officeart/2005/8/layout/venn1"/>
    <dgm:cxn modelId="{9BD823EE-BD73-4C24-8E64-7016B154831B}" type="presOf" srcId="{6DA8A289-6DCF-41BD-A740-58EBBAB93E07}" destId="{41B57CB5-4A46-4668-AC39-347C1D277785}" srcOrd="0" destOrd="0" presId="urn:microsoft.com/office/officeart/2005/8/layout/venn1"/>
    <dgm:cxn modelId="{E191096B-7EA2-4CFA-B37C-45D62B16E42E}" type="presOf" srcId="{CDCC1CE4-5B2D-4FB9-A6B7-3949548DB56D}" destId="{A6645975-355B-4908-BC23-66F14D5FBE87}" srcOrd="1" destOrd="0" presId="urn:microsoft.com/office/officeart/2005/8/layout/venn1"/>
    <dgm:cxn modelId="{E8EEAB2F-6FBC-4445-B02B-78FF3E3C0640}" srcId="{A26C6E5E-2159-49F2-8174-C88997919FDE}" destId="{6DA8A289-6DCF-41BD-A740-58EBBAB93E07}" srcOrd="2" destOrd="0" parTransId="{C4BE8D2D-9B6C-4FCF-8640-F2F01852AD4C}" sibTransId="{03AC313D-53B6-443C-935A-503A7A0143D8}"/>
    <dgm:cxn modelId="{32EE7C77-A5B6-4274-9BD6-AF08472BC4BD}" type="presOf" srcId="{6DA8A289-6DCF-41BD-A740-58EBBAB93E07}" destId="{A820DFFE-1C8B-47A3-BC7E-8578C414D16E}" srcOrd="1" destOrd="0" presId="urn:microsoft.com/office/officeart/2005/8/layout/venn1"/>
    <dgm:cxn modelId="{D44F8352-C326-4739-8356-ACC37ADFC2A0}" srcId="{A26C6E5E-2159-49F2-8174-C88997919FDE}" destId="{CEC7E600-EED7-4C5E-9583-24C92D67F8CB}" srcOrd="1" destOrd="0" parTransId="{ADA6652C-4A50-417F-B36E-AD4B357CCE51}" sibTransId="{02E1DEAF-0CB8-4C92-B67C-50001111E28D}"/>
    <dgm:cxn modelId="{CD529DFA-4526-4099-8C62-5FDB0928CA13}" type="presOf" srcId="{CEC7E600-EED7-4C5E-9583-24C92D67F8CB}" destId="{D52E8F7F-620A-42CA-BC6D-A8224B05428B}" srcOrd="0" destOrd="0" presId="urn:microsoft.com/office/officeart/2005/8/layout/venn1"/>
    <dgm:cxn modelId="{B6F6853A-A5E2-4DE3-A14C-F22046003540}" srcId="{A26C6E5E-2159-49F2-8174-C88997919FDE}" destId="{CDCC1CE4-5B2D-4FB9-A6B7-3949548DB56D}" srcOrd="0" destOrd="0" parTransId="{0E52E61A-78C2-461B-BCF4-5EBF6EDE4EF2}" sibTransId="{5E61EA91-C49B-47A6-8D11-49A89CB0501D}"/>
    <dgm:cxn modelId="{ACFA421E-7E84-42AF-AEB1-E6668B347319}" type="presOf" srcId="{CDCC1CE4-5B2D-4FB9-A6B7-3949548DB56D}" destId="{817CE3C8-0E56-4157-8A53-0EB672258CCA}" srcOrd="0" destOrd="0" presId="urn:microsoft.com/office/officeart/2005/8/layout/venn1"/>
    <dgm:cxn modelId="{64E44DC1-A995-438B-90D3-B27C11730467}" type="presOf" srcId="{A26C6E5E-2159-49F2-8174-C88997919FDE}" destId="{27271CDF-A0B0-4CE7-B57E-4DE5C4E0E576}" srcOrd="0" destOrd="0" presId="urn:microsoft.com/office/officeart/2005/8/layout/venn1"/>
    <dgm:cxn modelId="{391DEFE2-7026-43F3-B4EB-4802BD51A333}" type="presParOf" srcId="{27271CDF-A0B0-4CE7-B57E-4DE5C4E0E576}" destId="{817CE3C8-0E56-4157-8A53-0EB672258CCA}" srcOrd="0" destOrd="0" presId="urn:microsoft.com/office/officeart/2005/8/layout/venn1"/>
    <dgm:cxn modelId="{40E2343A-EC74-4844-8816-FE00820E30C0}" type="presParOf" srcId="{27271CDF-A0B0-4CE7-B57E-4DE5C4E0E576}" destId="{A6645975-355B-4908-BC23-66F14D5FBE87}" srcOrd="1" destOrd="0" presId="urn:microsoft.com/office/officeart/2005/8/layout/venn1"/>
    <dgm:cxn modelId="{A9960211-A67F-4E77-960C-DD8E0532D7D0}" type="presParOf" srcId="{27271CDF-A0B0-4CE7-B57E-4DE5C4E0E576}" destId="{D52E8F7F-620A-42CA-BC6D-A8224B05428B}" srcOrd="2" destOrd="0" presId="urn:microsoft.com/office/officeart/2005/8/layout/venn1"/>
    <dgm:cxn modelId="{E83C8BF2-4BEF-4009-8A1A-41D233428DCB}" type="presParOf" srcId="{27271CDF-A0B0-4CE7-B57E-4DE5C4E0E576}" destId="{19A7B06B-282E-4B0F-8909-B0B21D2EE380}" srcOrd="3" destOrd="0" presId="urn:microsoft.com/office/officeart/2005/8/layout/venn1"/>
    <dgm:cxn modelId="{7B801D0F-48D8-4655-89C7-0DF489185974}" type="presParOf" srcId="{27271CDF-A0B0-4CE7-B57E-4DE5C4E0E576}" destId="{41B57CB5-4A46-4668-AC39-347C1D277785}" srcOrd="4" destOrd="0" presId="urn:microsoft.com/office/officeart/2005/8/layout/venn1"/>
    <dgm:cxn modelId="{6F2CB7E0-0FC0-4731-981B-6B0FBD96727A}" type="presParOf" srcId="{27271CDF-A0B0-4CE7-B57E-4DE5C4E0E576}" destId="{A820DFFE-1C8B-47A3-BC7E-8578C414D1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CE3C8-0E56-4157-8A53-0EB672258CCA}">
      <dsp:nvSpPr>
        <dsp:cNvPr id="0" name=""/>
        <dsp:cNvSpPr/>
      </dsp:nvSpPr>
      <dsp:spPr>
        <a:xfrm>
          <a:off x="2188844" y="1465362"/>
          <a:ext cx="4113472" cy="2816210"/>
        </a:xfrm>
        <a:prstGeom prst="ellipse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>
                  <a:hueOff val="0"/>
                  <a:satOff val="0"/>
                  <a:lumOff val="0"/>
                </a:schemeClr>
              </a:solidFill>
            </a:rPr>
            <a:t>Ethics</a:t>
          </a:r>
          <a:endParaRPr lang="en-US" sz="3200" b="1" kern="1200" dirty="0">
            <a:solidFill>
              <a:schemeClr val="tx1">
                <a:hueOff val="0"/>
                <a:satOff val="0"/>
                <a:lumOff val="0"/>
              </a:schemeClr>
            </a:solidFill>
          </a:endParaRPr>
        </a:p>
      </dsp:txBody>
      <dsp:txXfrm>
        <a:off x="2737307" y="1958198"/>
        <a:ext cx="3016546" cy="1267294"/>
      </dsp:txXfrm>
    </dsp:sp>
    <dsp:sp modelId="{D52E8F7F-620A-42CA-BC6D-A8224B05428B}">
      <dsp:nvSpPr>
        <dsp:cNvPr id="0" name=""/>
        <dsp:cNvSpPr/>
      </dsp:nvSpPr>
      <dsp:spPr>
        <a:xfrm>
          <a:off x="3670927" y="2703829"/>
          <a:ext cx="4576496" cy="26788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Transparency</a:t>
          </a:r>
          <a:endParaRPr lang="en-US" sz="3200" b="1" kern="1200" dirty="0"/>
        </a:p>
      </dsp:txBody>
      <dsp:txXfrm>
        <a:off x="5070573" y="3395869"/>
        <a:ext cx="2745898" cy="1473375"/>
      </dsp:txXfrm>
    </dsp:sp>
    <dsp:sp modelId="{41B57CB5-4A46-4668-AC39-347C1D277785}">
      <dsp:nvSpPr>
        <dsp:cNvPr id="0" name=""/>
        <dsp:cNvSpPr/>
      </dsp:nvSpPr>
      <dsp:spPr>
        <a:xfrm>
          <a:off x="506797" y="2882478"/>
          <a:ext cx="4185207" cy="25688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Public Engagement</a:t>
          </a:r>
          <a:endParaRPr lang="en-US" sz="3200" b="1" kern="1200" dirty="0"/>
        </a:p>
      </dsp:txBody>
      <dsp:txXfrm>
        <a:off x="900904" y="3546098"/>
        <a:ext cx="2511124" cy="1412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C4F3FAB-593E-4A1D-B326-0470F9840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1ACD84C-290C-481F-8C7B-563816C60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85A1A7D-C79C-4E2B-8950-266DEF7F45A2}" type="slidenum">
              <a:rPr lang="en-US" sz="1200" smtClean="0"/>
              <a:pPr eaLnBrk="1" hangingPunct="1">
                <a:defRPr/>
              </a:pPr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ACBBD7B-8275-47B6-8875-251C5AC83284}" type="slidenum">
              <a:rPr lang="en-US" sz="1200" smtClean="0"/>
              <a:pPr eaLnBrk="1" hangingPunct="1">
                <a:defRPr/>
              </a:pPr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 userDrawn="1"/>
        </p:nvGraphicFramePr>
        <p:xfrm>
          <a:off x="6096000" y="6096000"/>
          <a:ext cx="2895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32" name="Photo Editor Photo" r:id="rId4" imgW="17438095" imgH="2523810" progId="">
                  <p:embed/>
                </p:oleObj>
              </mc:Choice>
              <mc:Fallback>
                <p:oleObj name="Photo Editor Photo" r:id="rId4" imgW="17438095" imgH="252381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096000"/>
                        <a:ext cx="2895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600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9144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600200"/>
            <a:ext cx="655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355975"/>
            <a:ext cx="6172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BE319-55D9-4ADE-B4FB-CE0FF459D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6893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A3FC-EA22-480C-B231-45EE00E69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314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3F117-79D8-4B13-9E58-96163DF57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4767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371600"/>
            <a:ext cx="40386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7D11-2BD8-4065-B333-DCDD595B2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8553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40386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EB31A-4802-4088-9F0D-9F70B6E1A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009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4038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C17FB-6676-492F-9BCC-ED79E89F1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6240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429000"/>
            <a:ext cx="82296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7DD3-CEC0-4A28-8D38-8562342DF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563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371600"/>
            <a:ext cx="40386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18176-B581-47B8-AD01-B51AE95FA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3679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2296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0"/>
            <a:ext cx="82296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93DF-6715-44CD-B746-22FB18D2D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3666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3962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7103-A186-49F7-BEF8-8E37177F3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59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C7AB-A7F8-48DE-A4A2-25E7E757C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6455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D68F-AD38-4576-9F4A-4EA04F241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9656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EBB06-6127-46CB-9118-8E09B7C38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3584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00658-74C9-4939-82C4-E2530009A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574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A404-9D0C-4255-B55F-08BABFF63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2688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BA394-47FF-4F70-9D80-99179CCC9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1047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1BCA2-D0E3-419B-AEC5-6B108376B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0553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79B6-2CB5-479B-B4DF-FAF35C0A5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0580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B3EBD66-5EB6-42C8-804A-FEC34A5EF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8" descr="a logo only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67400"/>
            <a:ext cx="685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6200" y="5867400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www.ca-ilg.org</a:t>
            </a:r>
            <a:endParaRPr lang="en-US" sz="2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  <p:sldLayoutId id="2147484250" r:id="rId16"/>
    <p:sldLayoutId id="2147484251" r:id="rId17"/>
    <p:sldLayoutId id="2147484234" r:id="rId18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Year in Review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657600"/>
            <a:ext cx="6172200" cy="1752600"/>
          </a:xfrm>
        </p:spPr>
        <p:txBody>
          <a:bodyPr/>
          <a:lstStyle/>
          <a:p>
            <a:r>
              <a:rPr lang="en-US" b="1" dirty="0" smtClean="0"/>
              <a:t>ILG Ethics Program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5923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 1234 Training and Materials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3733800"/>
          </a:xfrm>
        </p:spPr>
        <p:txBody>
          <a:bodyPr/>
          <a:lstStyle/>
          <a:p>
            <a:r>
              <a:rPr lang="en-US" dirty="0" smtClean="0"/>
              <a:t>Do offer the training on a limited basis</a:t>
            </a:r>
          </a:p>
          <a:p>
            <a:endParaRPr lang="en-US" dirty="0"/>
          </a:p>
          <a:p>
            <a:r>
              <a:rPr lang="en-US" dirty="0" smtClean="0"/>
              <a:t>Updated our slides/train the trainer materials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14601"/>
            <a:ext cx="2819400" cy="28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270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Highlights/Impacts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638800" cy="3962400"/>
          </a:xfrm>
        </p:spPr>
        <p:txBody>
          <a:bodyPr/>
          <a:lstStyle/>
          <a:p>
            <a:r>
              <a:rPr lang="en-US" dirty="0" smtClean="0"/>
              <a:t>“The Front Page Test” Second Most Popular </a:t>
            </a:r>
            <a:r>
              <a:rPr lang="en-US" i="1" dirty="0" smtClean="0"/>
              <a:t>Western City </a:t>
            </a:r>
            <a:r>
              <a:rPr lang="en-US" dirty="0" smtClean="0"/>
              <a:t>article </a:t>
            </a:r>
          </a:p>
          <a:p>
            <a:endParaRPr lang="en-US" dirty="0"/>
          </a:p>
          <a:p>
            <a:r>
              <a:rPr lang="en-US" dirty="0" smtClean="0"/>
              <a:t>Bell Website 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71600"/>
            <a:ext cx="19526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7728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71600"/>
            <a:ext cx="3429000" cy="4724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571902"/>
              </p:ext>
            </p:extLst>
          </p:nvPr>
        </p:nvGraphicFramePr>
        <p:xfrm>
          <a:off x="152400" y="0"/>
          <a:ext cx="8839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52400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80"/>
                </a:solidFill>
                <a:latin typeface="+mj-lt"/>
              </a:rPr>
              <a:t>Public Trust &amp; Confidence = </a:t>
            </a:r>
            <a:r>
              <a:rPr lang="en-US" b="1" dirty="0" smtClean="0">
                <a:latin typeface="+mj-lt"/>
              </a:rPr>
              <a:t>Competence +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5853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Ethics Program Funding</a:t>
            </a:r>
            <a:endParaRPr lang="en-US" b="1" dirty="0"/>
          </a:p>
        </p:txBody>
      </p:sp>
      <p:pic>
        <p:nvPicPr>
          <p:cNvPr id="202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83050"/>
            <a:ext cx="6477000" cy="470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81354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Ethics Program Funding</a:t>
            </a:r>
            <a:endParaRPr lang="en-US" b="1" dirty="0"/>
          </a:p>
        </p:txBody>
      </p:sp>
      <p:pic>
        <p:nvPicPr>
          <p:cNvPr id="203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68456"/>
            <a:ext cx="6705600" cy="436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49530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Budget: $104,000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133201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Ethics versus Ethics Laws</a:t>
            </a:r>
            <a:endParaRPr lang="en-US" b="1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562600" cy="3962400"/>
          </a:xfrm>
        </p:spPr>
        <p:txBody>
          <a:bodyPr/>
          <a:lstStyle/>
          <a:p>
            <a:pPr marL="282575" indent="-282575" eaLnBrk="1" hangingPunct="1">
              <a:lnSpc>
                <a:spcPct val="90000"/>
              </a:lnSpc>
            </a:pPr>
            <a:r>
              <a:rPr lang="en-US" sz="3600" b="1" dirty="0" smtClean="0"/>
              <a:t>Ethics = what we </a:t>
            </a:r>
            <a:r>
              <a:rPr lang="en-US" sz="3600" b="1" i="1" dirty="0" smtClean="0"/>
              <a:t>ought</a:t>
            </a:r>
            <a:r>
              <a:rPr lang="en-US" sz="3600" b="1" dirty="0" smtClean="0"/>
              <a:t> </a:t>
            </a:r>
          </a:p>
          <a:p>
            <a:pPr marL="865188" lvl="1" indent="-468313"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/>
              <a:t>to do</a:t>
            </a:r>
          </a:p>
          <a:p>
            <a:pPr marL="282575" indent="-282575" eaLnBrk="1" hangingPunct="1">
              <a:lnSpc>
                <a:spcPct val="90000"/>
              </a:lnSpc>
            </a:pPr>
            <a:endParaRPr lang="en-US" sz="1600" b="1" dirty="0" smtClean="0"/>
          </a:p>
          <a:p>
            <a:pPr marL="282575" indent="-282575" eaLnBrk="1" hangingPunct="1">
              <a:lnSpc>
                <a:spcPct val="90000"/>
              </a:lnSpc>
            </a:pPr>
            <a:r>
              <a:rPr lang="en-US" sz="3600" b="1" dirty="0" smtClean="0"/>
              <a:t>Laws = what we </a:t>
            </a:r>
            <a:r>
              <a:rPr lang="en-US" sz="3600" b="1" i="1" dirty="0" smtClean="0"/>
              <a:t>must</a:t>
            </a:r>
            <a:r>
              <a:rPr lang="en-US" sz="3600" b="1" dirty="0" smtClean="0"/>
              <a:t> do</a:t>
            </a:r>
          </a:p>
          <a:p>
            <a:pPr marL="865188" lvl="1" indent="-468313" eaLnBrk="1" hangingPunct="1">
              <a:lnSpc>
                <a:spcPct val="90000"/>
              </a:lnSpc>
            </a:pPr>
            <a:r>
              <a:rPr lang="en-US" sz="2400" dirty="0" smtClean="0"/>
              <a:t>Minimum standards</a:t>
            </a:r>
          </a:p>
          <a:p>
            <a:pPr marL="865188" lvl="1" indent="-468313" eaLnBrk="1" hangingPunct="1">
              <a:lnSpc>
                <a:spcPct val="90000"/>
              </a:lnSpc>
            </a:pPr>
            <a:r>
              <a:rPr lang="en-US" sz="2400" dirty="0" smtClean="0"/>
              <a:t>Penalties</a:t>
            </a:r>
          </a:p>
          <a:p>
            <a:pPr marL="865188" lvl="1" indent="-468313" eaLnBrk="1" hangingPunct="1">
              <a:lnSpc>
                <a:spcPct val="90000"/>
              </a:lnSpc>
            </a:pPr>
            <a:endParaRPr lang="en-US" sz="2400" dirty="0"/>
          </a:p>
          <a:p>
            <a:pPr marL="865188" lvl="1" indent="-468313" eaLnBrk="1" hangingPunct="1">
              <a:lnSpc>
                <a:spcPct val="90000"/>
              </a:lnSpc>
            </a:pP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124200"/>
            <a:ext cx="2743200" cy="2438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Updated Legal Publications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3000"/>
            <a:ext cx="3506704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33271"/>
            <a:ext cx="3428999" cy="44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8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Everyday Ethics Column</a:t>
            </a:r>
            <a:endParaRPr lang="en-US" b="1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19565" r="55327" b="1970"/>
          <a:stretch/>
        </p:blipFill>
        <p:spPr bwMode="auto">
          <a:xfrm>
            <a:off x="1371600" y="1066800"/>
            <a:ext cx="6275591" cy="48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52782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2013 Everyday Ethics Columns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990600" y="1447800"/>
            <a:ext cx="5789579" cy="3962400"/>
          </a:xfrm>
        </p:spPr>
        <p:txBody>
          <a:bodyPr/>
          <a:lstStyle/>
          <a:p>
            <a:r>
              <a:rPr lang="en-US" dirty="0" smtClean="0"/>
              <a:t>Attorney ethics</a:t>
            </a:r>
          </a:p>
          <a:p>
            <a:endParaRPr lang="en-US" sz="1400" dirty="0" smtClean="0"/>
          </a:p>
          <a:p>
            <a:r>
              <a:rPr lang="en-US" dirty="0" smtClean="0"/>
              <a:t>Difficult meeting situations</a:t>
            </a:r>
          </a:p>
          <a:p>
            <a:endParaRPr lang="en-US" sz="1600" dirty="0" smtClean="0"/>
          </a:p>
          <a:p>
            <a:r>
              <a:rPr lang="en-US" dirty="0" smtClean="0"/>
              <a:t>Use of public resources (trilogy)</a:t>
            </a:r>
          </a:p>
          <a:p>
            <a:endParaRPr lang="en-US" sz="1400" dirty="0" smtClean="0"/>
          </a:p>
          <a:p>
            <a:r>
              <a:rPr lang="en-US" dirty="0" smtClean="0"/>
              <a:t>Changes to the gift rules (forthcoming)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9799" y="2900151"/>
            <a:ext cx="2901625" cy="23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834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Distribution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6705600" cy="3962400"/>
          </a:xfrm>
        </p:spPr>
        <p:txBody>
          <a:bodyPr/>
          <a:lstStyle/>
          <a:p>
            <a:r>
              <a:rPr lang="en-US" sz="2800" b="1" dirty="0" smtClean="0"/>
              <a:t>League and CSAC channels</a:t>
            </a:r>
          </a:p>
          <a:p>
            <a:pPr lvl="1"/>
            <a:r>
              <a:rPr lang="en-US" sz="2400" dirty="0" smtClean="0"/>
              <a:t>E bulletins</a:t>
            </a:r>
          </a:p>
          <a:p>
            <a:pPr lvl="1"/>
            <a:r>
              <a:rPr lang="en-US" sz="2400" i="1" dirty="0" smtClean="0"/>
              <a:t>Western City</a:t>
            </a:r>
          </a:p>
          <a:p>
            <a:pPr lvl="1"/>
            <a:r>
              <a:rPr lang="en-US" sz="2400" dirty="0" smtClean="0"/>
              <a:t>Special subgroups (attorneys, county counsels)</a:t>
            </a:r>
          </a:p>
          <a:p>
            <a:pPr lvl="1"/>
            <a:endParaRPr lang="en-US" sz="1200" dirty="0"/>
          </a:p>
          <a:p>
            <a:r>
              <a:rPr lang="en-US" sz="2800" b="1" dirty="0" smtClean="0"/>
              <a:t>To special districts associations</a:t>
            </a:r>
          </a:p>
          <a:p>
            <a:endParaRPr lang="en-US" sz="1400" dirty="0" smtClean="0"/>
          </a:p>
          <a:p>
            <a:r>
              <a:rPr lang="en-US" sz="2800" b="1" dirty="0" smtClean="0"/>
              <a:t>Conference sessions</a:t>
            </a:r>
          </a:p>
          <a:p>
            <a:pPr lvl="1"/>
            <a:r>
              <a:rPr lang="en-US" sz="2400" dirty="0" smtClean="0"/>
              <a:t>Own and others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560" y="2743200"/>
            <a:ext cx="1696720" cy="29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3048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12642</TotalTime>
  <Words>142</Words>
  <Application>Microsoft Office PowerPoint</Application>
  <PresentationFormat>On-screen Show (4:3)</PresentationFormat>
  <Paragraphs>46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Custom Design</vt:lpstr>
      <vt:lpstr>Photo Editor Photo</vt:lpstr>
      <vt:lpstr>Year in Review</vt:lpstr>
      <vt:lpstr>PowerPoint Presentation</vt:lpstr>
      <vt:lpstr>Ethics Program Funding</vt:lpstr>
      <vt:lpstr>Ethics Program Funding</vt:lpstr>
      <vt:lpstr>Ethics versus Ethics Laws</vt:lpstr>
      <vt:lpstr>Two Updated Legal Publications</vt:lpstr>
      <vt:lpstr>Everyday Ethics Column</vt:lpstr>
      <vt:lpstr>2013 Everyday Ethics Columns</vt:lpstr>
      <vt:lpstr>Distribution</vt:lpstr>
      <vt:lpstr>AB 1234 Training and Materials</vt:lpstr>
      <vt:lpstr>Other Highlights/Impacts</vt:lpstr>
      <vt:lpstr>PowerPoint Presentation</vt:lpstr>
      <vt:lpstr>PowerPoint Presentation</vt:lpstr>
    </vt:vector>
  </TitlesOfParts>
  <Company>League of California Cities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speersj</dc:creator>
  <cp:lastModifiedBy>JoAnne Speers (Institute for Local Government)</cp:lastModifiedBy>
  <cp:revision>881</cp:revision>
  <cp:lastPrinted>2013-09-18T15:42:30Z</cp:lastPrinted>
  <dcterms:created xsi:type="dcterms:W3CDTF">2013-08-12T06:25:34Z</dcterms:created>
  <dcterms:modified xsi:type="dcterms:W3CDTF">2013-09-18T16:16:51Z</dcterms:modified>
</cp:coreProperties>
</file>