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97" r:id="rId2"/>
    <p:sldId id="298" r:id="rId3"/>
    <p:sldId id="301" r:id="rId4"/>
    <p:sldId id="257" r:id="rId5"/>
    <p:sldId id="299" r:id="rId6"/>
    <p:sldId id="262" r:id="rId7"/>
    <p:sldId id="285" r:id="rId8"/>
    <p:sldId id="259" r:id="rId9"/>
    <p:sldId id="284" r:id="rId10"/>
    <p:sldId id="292" r:id="rId11"/>
    <p:sldId id="294" r:id="rId12"/>
    <p:sldId id="295" r:id="rId13"/>
    <p:sldId id="296" r:id="rId14"/>
    <p:sldId id="291" r:id="rId15"/>
    <p:sldId id="300" r:id="rId16"/>
    <p:sldId id="302" r:id="rId17"/>
    <p:sldId id="30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18"/>
    <p:restoredTop sz="94755"/>
  </p:normalViewPr>
  <p:slideViewPr>
    <p:cSldViewPr snapToGrid="0" snapToObjects="1">
      <p:cViewPr varScale="1">
        <p:scale>
          <a:sx n="62" d="100"/>
          <a:sy n="62" d="100"/>
        </p:scale>
        <p:origin x="78" y="9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454401-1EA9-2C49-88D4-98F019191768}" type="datetimeFigureOut">
              <a:rPr lang="en-US" smtClean="0"/>
              <a:t>3/5/2019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F23240-C2F9-6D48-80CE-2DCE6BA5031D}" type="slidenum">
              <a:rPr lang="en-US" smtClean="0"/>
              <a:t>‹#›</a:t>
            </a:fld>
            <a:endParaRPr lang="en-US"/>
          </a:p>
        </p:txBody>
      </p:sp>
    </p:spTree>
    <p:extLst>
      <p:ext uri="{BB962C8B-B14F-4D97-AF65-F5344CB8AC3E}">
        <p14:creationId xmlns:p14="http://schemas.microsoft.com/office/powerpoint/2010/main" val="580078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3/5/2019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3/5/2019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3/5/2019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3/5/2019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3/5/2019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3/5/2019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3/5/2019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1600"/>
            <a:ext cx="10820400" cy="4847085"/>
          </a:xfrm>
        </p:spPr>
        <p:txBody>
          <a:bodyPr>
            <a:normAutofit/>
          </a:bodyPr>
          <a:lstStyle/>
          <a:p>
            <a:pPr marL="0" indent="0">
              <a:buNone/>
            </a:pPr>
            <a:r>
              <a:rPr lang="en-US" sz="4800" dirty="0"/>
              <a:t>“Courage doesn't always roar. Sometimes courage is the quiet voice at the end of the day whispering, 'I will try again tomorrow</a:t>
            </a:r>
            <a:r>
              <a:rPr lang="en-US" sz="4800" dirty="0" smtClean="0"/>
              <a:t>.'” -Mary </a:t>
            </a:r>
            <a:r>
              <a:rPr lang="en-US" sz="4800" dirty="0"/>
              <a:t>Anne </a:t>
            </a:r>
            <a:r>
              <a:rPr lang="en-US" sz="4800" dirty="0" err="1"/>
              <a:t>Radmacher</a:t>
            </a:r>
            <a:endParaRPr lang="en-US" sz="4800" dirty="0"/>
          </a:p>
        </p:txBody>
      </p:sp>
    </p:spTree>
    <p:extLst>
      <p:ext uri="{BB962C8B-B14F-4D97-AF65-F5344CB8AC3E}">
        <p14:creationId xmlns:p14="http://schemas.microsoft.com/office/powerpoint/2010/main" val="1196573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700" y="647532"/>
            <a:ext cx="8610600" cy="1293028"/>
          </a:xfrm>
        </p:spPr>
        <p:txBody>
          <a:bodyPr/>
          <a:lstStyle/>
          <a:p>
            <a:pPr algn="ctr"/>
            <a:r>
              <a:rPr lang="en-US" smtClean="0"/>
              <a:t>What do you do?</a:t>
            </a:r>
            <a:endParaRPr lang="en-US"/>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000" dirty="0"/>
              <a:t>You need to leave as soon as you can due to a family emergency. What do you do? </a:t>
            </a:r>
          </a:p>
        </p:txBody>
      </p:sp>
    </p:spTree>
    <p:extLst>
      <p:ext uri="{BB962C8B-B14F-4D97-AF65-F5344CB8AC3E}">
        <p14:creationId xmlns:p14="http://schemas.microsoft.com/office/powerpoint/2010/main" val="5107030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700" y="647532"/>
            <a:ext cx="8610600" cy="1293028"/>
          </a:xfrm>
        </p:spPr>
        <p:txBody>
          <a:bodyPr/>
          <a:lstStyle/>
          <a:p>
            <a:pPr algn="ctr"/>
            <a:r>
              <a:rPr lang="en-US" smtClean="0"/>
              <a:t>What do you do?</a:t>
            </a:r>
            <a:endParaRPr lang="en-US"/>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000" dirty="0"/>
              <a:t>Your supervisor has not shown up to the office yet and it’s been 15 minutes since you have clocked in. You haven’t heard about anything regarding their tardiness. What do you? </a:t>
            </a:r>
          </a:p>
        </p:txBody>
      </p:sp>
    </p:spTree>
    <p:extLst>
      <p:ext uri="{BB962C8B-B14F-4D97-AF65-F5344CB8AC3E}">
        <p14:creationId xmlns:p14="http://schemas.microsoft.com/office/powerpoint/2010/main" val="1356950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700" y="647532"/>
            <a:ext cx="8610600" cy="1293028"/>
          </a:xfrm>
        </p:spPr>
        <p:txBody>
          <a:bodyPr/>
          <a:lstStyle/>
          <a:p>
            <a:pPr algn="ctr"/>
            <a:r>
              <a:rPr lang="en-US" smtClean="0"/>
              <a:t>What do you do?</a:t>
            </a:r>
            <a:endParaRPr lang="en-US"/>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000" dirty="0"/>
              <a:t>You overhear another intern talk about their disinterest in their department and supervisors? What do you say or do? </a:t>
            </a:r>
          </a:p>
        </p:txBody>
      </p:sp>
    </p:spTree>
    <p:extLst>
      <p:ext uri="{BB962C8B-B14F-4D97-AF65-F5344CB8AC3E}">
        <p14:creationId xmlns:p14="http://schemas.microsoft.com/office/powerpoint/2010/main" val="8289018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700" y="647532"/>
            <a:ext cx="8610600" cy="1293028"/>
          </a:xfrm>
        </p:spPr>
        <p:txBody>
          <a:bodyPr/>
          <a:lstStyle/>
          <a:p>
            <a:pPr algn="ctr"/>
            <a:r>
              <a:rPr lang="en-US" smtClean="0"/>
              <a:t>What do you do?</a:t>
            </a:r>
            <a:endParaRPr lang="en-US"/>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000" dirty="0" smtClean="0"/>
              <a:t>Your department has plenty of supplies that they don’t use. You find yourself in need of supplies, like pens, binders, etc. Should you take it?</a:t>
            </a:r>
            <a:endParaRPr lang="en-US" sz="4000" dirty="0"/>
          </a:p>
        </p:txBody>
      </p:sp>
    </p:spTree>
    <p:extLst>
      <p:ext uri="{BB962C8B-B14F-4D97-AF65-F5344CB8AC3E}">
        <p14:creationId xmlns:p14="http://schemas.microsoft.com/office/powerpoint/2010/main" val="4304050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700" y="688173"/>
            <a:ext cx="8610600" cy="1293028"/>
          </a:xfrm>
        </p:spPr>
        <p:txBody>
          <a:bodyPr/>
          <a:lstStyle/>
          <a:p>
            <a:pPr algn="ctr"/>
            <a:r>
              <a:rPr lang="en-US" smtClean="0"/>
              <a:t>What do you do</a:t>
            </a:r>
            <a:endParaRPr lang="en-US" dirty="0"/>
          </a:p>
        </p:txBody>
      </p:sp>
      <p:sp>
        <p:nvSpPr>
          <p:cNvPr id="3" name="Content Placeholder 2"/>
          <p:cNvSpPr>
            <a:spLocks noGrp="1"/>
          </p:cNvSpPr>
          <p:nvPr>
            <p:ph idx="1"/>
          </p:nvPr>
        </p:nvSpPr>
        <p:spPr/>
        <p:txBody>
          <a:bodyPr>
            <a:normAutofit/>
          </a:bodyPr>
          <a:lstStyle/>
          <a:p>
            <a:pPr marL="0" indent="0">
              <a:buNone/>
            </a:pPr>
            <a:r>
              <a:rPr lang="en-US" sz="3600" dirty="0"/>
              <a:t>You have a coworker who is making </a:t>
            </a:r>
            <a:r>
              <a:rPr lang="en-US" sz="3600" dirty="0" smtClean="0"/>
              <a:t>sexual/racist jokes, or comments </a:t>
            </a:r>
            <a:r>
              <a:rPr lang="en-US" sz="3600" dirty="0"/>
              <a:t>that make you uncomfortable. What do you do?</a:t>
            </a:r>
          </a:p>
        </p:txBody>
      </p:sp>
    </p:spTree>
    <p:extLst>
      <p:ext uri="{BB962C8B-B14F-4D97-AF65-F5344CB8AC3E}">
        <p14:creationId xmlns:p14="http://schemas.microsoft.com/office/powerpoint/2010/main" val="10845369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700" y="637373"/>
            <a:ext cx="8610600" cy="1293028"/>
          </a:xfrm>
        </p:spPr>
        <p:txBody>
          <a:bodyPr/>
          <a:lstStyle/>
          <a:p>
            <a:pPr algn="ctr"/>
            <a:r>
              <a:rPr lang="en-US" dirty="0" smtClean="0"/>
              <a:t>Bonus Material: </a:t>
            </a:r>
            <a:br>
              <a:rPr lang="en-US" dirty="0" smtClean="0"/>
            </a:br>
            <a:r>
              <a:rPr lang="en-US" dirty="0" smtClean="0"/>
              <a:t>Time Management Activity </a:t>
            </a:r>
            <a:endParaRPr lang="en-US" dirty="0"/>
          </a:p>
        </p:txBody>
      </p:sp>
      <p:sp>
        <p:nvSpPr>
          <p:cNvPr id="3" name="Content Placeholder 2"/>
          <p:cNvSpPr>
            <a:spLocks noGrp="1"/>
          </p:cNvSpPr>
          <p:nvPr>
            <p:ph idx="1"/>
          </p:nvPr>
        </p:nvSpPr>
        <p:spPr/>
        <p:txBody>
          <a:bodyPr/>
          <a:lstStyle/>
          <a:p>
            <a:r>
              <a:rPr lang="en-US" sz="4800" dirty="0"/>
              <a:t>Complete as many tasks as possible in 5 minutes</a:t>
            </a:r>
          </a:p>
          <a:p>
            <a:r>
              <a:rPr lang="en-US" sz="4800" dirty="0"/>
              <a:t>Be safe while completing these </a:t>
            </a:r>
            <a:r>
              <a:rPr lang="en-US" sz="4800" dirty="0" smtClean="0"/>
              <a:t>tasks (no running &amp; do your best to be aware of your surroundings)</a:t>
            </a:r>
            <a:endParaRPr lang="en-US" sz="4800"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728053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7800"/>
            <a:ext cx="10820400" cy="6680200"/>
          </a:xfrm>
        </p:spPr>
        <p:txBody>
          <a:bodyPr>
            <a:normAutofit fontScale="77500" lnSpcReduction="20000"/>
          </a:bodyPr>
          <a:lstStyle/>
          <a:p>
            <a:r>
              <a:rPr lang="en-US" dirty="0"/>
              <a:t>1. Do a lap around the room </a:t>
            </a:r>
            <a:r>
              <a:rPr lang="en-US" i="1" dirty="0"/>
              <a:t>(5 pts)</a:t>
            </a:r>
            <a:endParaRPr lang="en-US" dirty="0"/>
          </a:p>
          <a:p>
            <a:r>
              <a:rPr lang="en-US" dirty="0"/>
              <a:t>2. Create something for the instructor to wear, such as a hat or tie </a:t>
            </a:r>
            <a:r>
              <a:rPr lang="en-US" i="1" dirty="0"/>
              <a:t>(10 pts; +5 pts if they wear it)</a:t>
            </a:r>
            <a:endParaRPr lang="en-US" dirty="0"/>
          </a:p>
          <a:p>
            <a:r>
              <a:rPr lang="en-US" dirty="0"/>
              <a:t>3. Find out something unique about each person on the team </a:t>
            </a:r>
            <a:r>
              <a:rPr lang="en-US" i="1" dirty="0"/>
              <a:t>(5 pts)</a:t>
            </a:r>
            <a:endParaRPr lang="en-US" dirty="0"/>
          </a:p>
          <a:p>
            <a:r>
              <a:rPr lang="en-US" dirty="0"/>
              <a:t>4. Sing a song together </a:t>
            </a:r>
            <a:r>
              <a:rPr lang="en-US" i="1" dirty="0"/>
              <a:t>(15 pts)</a:t>
            </a:r>
            <a:endParaRPr lang="en-US" dirty="0"/>
          </a:p>
          <a:p>
            <a:r>
              <a:rPr lang="en-US" dirty="0"/>
              <a:t>5. Make a paper airplane and throw it from one end of the room to another </a:t>
            </a:r>
            <a:r>
              <a:rPr lang="en-US" i="1" dirty="0"/>
              <a:t>(10 pts)</a:t>
            </a:r>
            <a:endParaRPr lang="en-US" dirty="0"/>
          </a:p>
          <a:p>
            <a:r>
              <a:rPr lang="en-US" dirty="0"/>
              <a:t>6. Get everyone in the room to sign a single piece of paper </a:t>
            </a:r>
            <a:r>
              <a:rPr lang="en-US" i="1" dirty="0"/>
              <a:t>(5 pts)</a:t>
            </a:r>
            <a:endParaRPr lang="en-US" dirty="0"/>
          </a:p>
          <a:p>
            <a:r>
              <a:rPr lang="en-US" dirty="0"/>
              <a:t>7. Count the number of pets owned by your group </a:t>
            </a:r>
            <a:r>
              <a:rPr lang="en-US" i="1" dirty="0"/>
              <a:t>(20 pts)</a:t>
            </a:r>
            <a:endParaRPr lang="en-US" dirty="0"/>
          </a:p>
          <a:p>
            <a:r>
              <a:rPr lang="en-US" dirty="0"/>
              <a:t>8. Assign a nickname to each member of the team </a:t>
            </a:r>
            <a:r>
              <a:rPr lang="en-US" i="1" dirty="0"/>
              <a:t>(5 pts)</a:t>
            </a:r>
            <a:endParaRPr lang="en-US" dirty="0"/>
          </a:p>
          <a:p>
            <a:r>
              <a:rPr lang="en-US" dirty="0"/>
              <a:t>9. Create name cards for each team member </a:t>
            </a:r>
            <a:r>
              <a:rPr lang="en-US" i="1" dirty="0"/>
              <a:t>(5 pts; +5 pts if you use your team nicknames)</a:t>
            </a:r>
            <a:endParaRPr lang="en-US" dirty="0"/>
          </a:p>
          <a:p>
            <a:r>
              <a:rPr lang="en-US" dirty="0"/>
              <a:t>10. Make a tower out of the materials owned by your group </a:t>
            </a:r>
            <a:r>
              <a:rPr lang="en-US" i="1" dirty="0"/>
              <a:t>(10 pts)</a:t>
            </a:r>
            <a:endParaRPr lang="en-US" dirty="0"/>
          </a:p>
          <a:p>
            <a:r>
              <a:rPr lang="en-US" dirty="0"/>
              <a:t>11. Convince a member of another team to join you </a:t>
            </a:r>
            <a:r>
              <a:rPr lang="en-US" i="1" dirty="0"/>
              <a:t>(20 pts)</a:t>
            </a:r>
            <a:endParaRPr lang="en-US" dirty="0"/>
          </a:p>
          <a:p>
            <a:r>
              <a:rPr lang="en-US" dirty="0"/>
              <a:t>12. Name your team and come up with a slogan </a:t>
            </a:r>
            <a:r>
              <a:rPr lang="en-US" i="1" dirty="0"/>
              <a:t>(5 pts for the name; 5 pts for the slogan)</a:t>
            </a:r>
            <a:endParaRPr lang="en-US" dirty="0"/>
          </a:p>
          <a:p>
            <a:r>
              <a:rPr lang="en-US" dirty="0"/>
              <a:t>13. Re-create the sounds of the Amazon rainforest with the sounds of your voices </a:t>
            </a:r>
            <a:r>
              <a:rPr lang="en-US" i="1" dirty="0"/>
              <a:t>(10 pts)</a:t>
            </a:r>
            <a:endParaRPr lang="en-US" dirty="0"/>
          </a:p>
          <a:p>
            <a:r>
              <a:rPr lang="en-US" dirty="0"/>
              <a:t>14. Make a list of what your team wants out of the workshop </a:t>
            </a:r>
            <a:r>
              <a:rPr lang="en-US" i="1" dirty="0"/>
              <a:t>(15 pts)</a:t>
            </a:r>
            <a:endParaRPr lang="en-US" dirty="0"/>
          </a:p>
          <a:p>
            <a:r>
              <a:rPr lang="en-US" dirty="0"/>
              <a:t>15. Form a conga line and conga from one end of the room to another </a:t>
            </a:r>
            <a:r>
              <a:rPr lang="en-US" i="1" dirty="0"/>
              <a:t>(5 pts; +10 pts if anyone joins you)</a:t>
            </a:r>
            <a:endParaRPr lang="en-US" dirty="0"/>
          </a:p>
          <a:p>
            <a:r>
              <a:rPr lang="en-US" dirty="0"/>
              <a:t>16.</a:t>
            </a:r>
            <a:r>
              <a:rPr lang="en-US" i="1" dirty="0"/>
              <a:t> </a:t>
            </a:r>
            <a:r>
              <a:rPr lang="en-US" dirty="0"/>
              <a:t>Arrange yourselves from shortest to tallest </a:t>
            </a:r>
            <a:r>
              <a:rPr lang="en-US" i="1" dirty="0"/>
              <a:t>(+10 pts; +5 pts if anyone joins you)</a:t>
            </a:r>
            <a:endParaRPr lang="en-US" dirty="0"/>
          </a:p>
          <a:p>
            <a:r>
              <a:rPr lang="en-US" dirty="0"/>
              <a:t>17. Win a game of Rock, Paper, Scissors vs. the instructor </a:t>
            </a:r>
            <a:r>
              <a:rPr lang="en-US" i="1" dirty="0"/>
              <a:t>(+15 pts if you win; -30 if you lose; max of 2 per team)</a:t>
            </a:r>
            <a:endParaRPr lang="en-US" dirty="0"/>
          </a:p>
          <a:p>
            <a:r>
              <a:rPr lang="en-US" dirty="0"/>
              <a:t>19. Dance the Cha-Cha for 15 seconds </a:t>
            </a:r>
            <a:r>
              <a:rPr lang="en-US" i="1" dirty="0"/>
              <a:t>(+5 pts; +15 pts if you dance with someone from another team)</a:t>
            </a:r>
            <a:endParaRPr lang="en-US" dirty="0"/>
          </a:p>
          <a:p>
            <a:r>
              <a:rPr lang="en-US" dirty="0"/>
              <a:t>20. Give everyone in the room a compliment </a:t>
            </a:r>
            <a:r>
              <a:rPr lang="en-US" i="1" dirty="0"/>
              <a:t>(+10 pts)</a:t>
            </a:r>
            <a:endParaRPr lang="en-US" dirty="0"/>
          </a:p>
          <a:p>
            <a:endParaRPr lang="en-US" dirty="0"/>
          </a:p>
        </p:txBody>
      </p:sp>
    </p:spTree>
    <p:extLst>
      <p:ext uri="{BB962C8B-B14F-4D97-AF65-F5344CB8AC3E}">
        <p14:creationId xmlns:p14="http://schemas.microsoft.com/office/powerpoint/2010/main" val="730137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lstStyle/>
          <a:p>
            <a:pPr algn="ctr"/>
            <a:r>
              <a:rPr lang="en-US" smtClean="0"/>
              <a:t>Debrief</a:t>
            </a:r>
            <a:endParaRPr lang="en-US"/>
          </a:p>
        </p:txBody>
      </p:sp>
      <p:sp>
        <p:nvSpPr>
          <p:cNvPr id="3" name="Content Placeholder 2"/>
          <p:cNvSpPr>
            <a:spLocks noGrp="1"/>
          </p:cNvSpPr>
          <p:nvPr>
            <p:ph idx="1"/>
          </p:nvPr>
        </p:nvSpPr>
        <p:spPr/>
        <p:txBody>
          <a:bodyPr>
            <a:normAutofit/>
          </a:bodyPr>
          <a:lstStyle/>
          <a:p>
            <a:pPr lvl="0"/>
            <a:r>
              <a:rPr lang="en-US" sz="3200" dirty="0"/>
              <a:t>How do you think this activity relates to time management?</a:t>
            </a:r>
          </a:p>
          <a:p>
            <a:pPr lvl="0"/>
            <a:r>
              <a:rPr lang="en-US" sz="3200" dirty="0"/>
              <a:t>How did your team decide what tasks they wanted to do?</a:t>
            </a:r>
          </a:p>
          <a:p>
            <a:pPr lvl="0"/>
            <a:r>
              <a:rPr lang="en-US" sz="3200" dirty="0"/>
              <a:t>How can you relate this activity to juggling your own schedule</a:t>
            </a:r>
            <a:r>
              <a:rPr lang="en-US" sz="3200" dirty="0" smtClean="0"/>
              <a:t>?</a:t>
            </a:r>
            <a:endParaRPr lang="en-US" sz="3200" dirty="0"/>
          </a:p>
        </p:txBody>
      </p:sp>
    </p:spTree>
    <p:extLst>
      <p:ext uri="{BB962C8B-B14F-4D97-AF65-F5344CB8AC3E}">
        <p14:creationId xmlns:p14="http://schemas.microsoft.com/office/powerpoint/2010/main" val="181359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12236284"/>
              </p:ext>
            </p:extLst>
          </p:nvPr>
        </p:nvGraphicFramePr>
        <p:xfrm>
          <a:off x="431798" y="1143000"/>
          <a:ext cx="11531604" cy="4622800"/>
        </p:xfrm>
        <a:graphic>
          <a:graphicData uri="http://schemas.openxmlformats.org/drawingml/2006/table">
            <a:tbl>
              <a:tblPr firstRow="1" firstCol="1" bandRow="1">
                <a:tableStyleId>{B301B821-A1FF-4177-AEE7-76D212191A09}</a:tableStyleId>
              </a:tblPr>
              <a:tblGrid>
                <a:gridCol w="2882901">
                  <a:extLst>
                    <a:ext uri="{9D8B030D-6E8A-4147-A177-3AD203B41FA5}">
                      <a16:colId xmlns:a16="http://schemas.microsoft.com/office/drawing/2014/main" val="20000"/>
                    </a:ext>
                  </a:extLst>
                </a:gridCol>
                <a:gridCol w="2882901">
                  <a:extLst>
                    <a:ext uri="{9D8B030D-6E8A-4147-A177-3AD203B41FA5}">
                      <a16:colId xmlns:a16="http://schemas.microsoft.com/office/drawing/2014/main" val="20001"/>
                    </a:ext>
                  </a:extLst>
                </a:gridCol>
                <a:gridCol w="2882901">
                  <a:extLst>
                    <a:ext uri="{9D8B030D-6E8A-4147-A177-3AD203B41FA5}">
                      <a16:colId xmlns:a16="http://schemas.microsoft.com/office/drawing/2014/main" val="20002"/>
                    </a:ext>
                  </a:extLst>
                </a:gridCol>
                <a:gridCol w="2882901">
                  <a:extLst>
                    <a:ext uri="{9D8B030D-6E8A-4147-A177-3AD203B41FA5}">
                      <a16:colId xmlns:a16="http://schemas.microsoft.com/office/drawing/2014/main" val="20003"/>
                    </a:ext>
                  </a:extLst>
                </a:gridCol>
              </a:tblGrid>
              <a:tr h="823935">
                <a:tc>
                  <a:txBody>
                    <a:bodyPr/>
                    <a:lstStyle/>
                    <a:p>
                      <a:pPr marL="0" marR="0" algn="l">
                        <a:spcBef>
                          <a:spcPts val="0"/>
                        </a:spcBef>
                        <a:spcAft>
                          <a:spcPts val="0"/>
                        </a:spcAft>
                      </a:pPr>
                      <a:r>
                        <a:rPr lang="en-US" sz="1800" b="0" dirty="0">
                          <a:effectLst/>
                        </a:rPr>
                        <a:t>Monday</a:t>
                      </a:r>
                    </a:p>
                    <a:p>
                      <a:pPr marL="0" marR="0" algn="l">
                        <a:spcBef>
                          <a:spcPts val="0"/>
                        </a:spcBef>
                        <a:spcAft>
                          <a:spcPts val="0"/>
                        </a:spcAft>
                      </a:pPr>
                      <a:r>
                        <a:rPr lang="en-US" sz="1800" b="0" dirty="0">
                          <a:effectLst/>
                        </a:rPr>
                        <a:t>10am-12pm</a:t>
                      </a:r>
                      <a:endParaRPr lang="en-US" sz="1800" b="0" dirty="0">
                        <a:effectLst/>
                        <a:latin typeface="Times New Roman" charset="0"/>
                        <a:ea typeface="Calibri" charset="0"/>
                      </a:endParaRPr>
                    </a:p>
                  </a:txBody>
                  <a:tcPr marL="68580" marR="68580" marT="0" marB="0"/>
                </a:tc>
                <a:tc>
                  <a:txBody>
                    <a:bodyPr/>
                    <a:lstStyle/>
                    <a:p>
                      <a:pPr marL="0" marR="0" algn="l">
                        <a:spcBef>
                          <a:spcPts val="0"/>
                        </a:spcBef>
                        <a:spcAft>
                          <a:spcPts val="0"/>
                        </a:spcAft>
                      </a:pPr>
                      <a:r>
                        <a:rPr lang="en-US" sz="1800">
                          <a:effectLst/>
                        </a:rPr>
                        <a:t>Tuesday</a:t>
                      </a:r>
                    </a:p>
                    <a:p>
                      <a:pPr marL="0" marR="0" algn="l">
                        <a:spcBef>
                          <a:spcPts val="0"/>
                        </a:spcBef>
                        <a:spcAft>
                          <a:spcPts val="0"/>
                        </a:spcAft>
                      </a:pPr>
                      <a:r>
                        <a:rPr lang="en-US" sz="1800">
                          <a:effectLst/>
                        </a:rPr>
                        <a:t>10am-12pm</a:t>
                      </a:r>
                      <a:endParaRPr lang="en-US" sz="1800">
                        <a:effectLst/>
                        <a:latin typeface="Times New Roman" charset="0"/>
                        <a:ea typeface="Calibri" charset="0"/>
                      </a:endParaRPr>
                    </a:p>
                  </a:txBody>
                  <a:tcPr marL="68580" marR="68580" marT="0" marB="0"/>
                </a:tc>
                <a:tc>
                  <a:txBody>
                    <a:bodyPr/>
                    <a:lstStyle/>
                    <a:p>
                      <a:pPr marL="0" marR="0" algn="l">
                        <a:spcBef>
                          <a:spcPts val="0"/>
                        </a:spcBef>
                        <a:spcAft>
                          <a:spcPts val="0"/>
                        </a:spcAft>
                      </a:pPr>
                      <a:r>
                        <a:rPr lang="en-US" sz="1800">
                          <a:effectLst/>
                        </a:rPr>
                        <a:t>Wednesday</a:t>
                      </a:r>
                    </a:p>
                    <a:p>
                      <a:pPr marL="0" marR="0" algn="l">
                        <a:spcBef>
                          <a:spcPts val="0"/>
                        </a:spcBef>
                        <a:spcAft>
                          <a:spcPts val="0"/>
                        </a:spcAft>
                      </a:pPr>
                      <a:r>
                        <a:rPr lang="en-US" sz="1800">
                          <a:effectLst/>
                        </a:rPr>
                        <a:t>10am-12pm</a:t>
                      </a:r>
                      <a:endParaRPr lang="en-US" sz="1800">
                        <a:effectLst/>
                        <a:latin typeface="Times New Roman" charset="0"/>
                        <a:ea typeface="Calibri" charset="0"/>
                      </a:endParaRPr>
                    </a:p>
                  </a:txBody>
                  <a:tcPr marL="68580" marR="68580" marT="0" marB="0"/>
                </a:tc>
                <a:tc>
                  <a:txBody>
                    <a:bodyPr/>
                    <a:lstStyle/>
                    <a:p>
                      <a:pPr marL="0" marR="0" algn="l">
                        <a:spcBef>
                          <a:spcPts val="0"/>
                        </a:spcBef>
                        <a:spcAft>
                          <a:spcPts val="0"/>
                        </a:spcAft>
                      </a:pPr>
                      <a:r>
                        <a:rPr lang="en-US" sz="1800" dirty="0">
                          <a:effectLst/>
                        </a:rPr>
                        <a:t>Thursday</a:t>
                      </a:r>
                    </a:p>
                    <a:p>
                      <a:pPr marL="0" marR="0" algn="l">
                        <a:spcBef>
                          <a:spcPts val="0"/>
                        </a:spcBef>
                        <a:spcAft>
                          <a:spcPts val="0"/>
                        </a:spcAft>
                      </a:pPr>
                      <a:r>
                        <a:rPr lang="en-US" sz="1800" dirty="0">
                          <a:effectLst/>
                        </a:rPr>
                        <a:t>10am-12pm</a:t>
                      </a:r>
                      <a:endParaRPr lang="en-US" sz="1800" dirty="0">
                        <a:effectLst/>
                        <a:latin typeface="Times New Roman" charset="0"/>
                        <a:ea typeface="Calibri" charset="0"/>
                      </a:endParaRPr>
                    </a:p>
                  </a:txBody>
                  <a:tcPr marL="68580" marR="68580" marT="0" marB="0"/>
                </a:tc>
                <a:extLst>
                  <a:ext uri="{0D108BD9-81ED-4DB2-BD59-A6C34878D82A}">
                    <a16:rowId xmlns:a16="http://schemas.microsoft.com/office/drawing/2014/main" val="10000"/>
                  </a:ext>
                </a:extLst>
              </a:tr>
              <a:tr h="3798865">
                <a:tc>
                  <a:txBody>
                    <a:bodyPr/>
                    <a:lstStyle/>
                    <a:p>
                      <a:pPr marL="0" marR="0" algn="l">
                        <a:lnSpc>
                          <a:spcPts val="1800"/>
                        </a:lnSpc>
                        <a:spcBef>
                          <a:spcPts val="600"/>
                        </a:spcBef>
                        <a:spcAft>
                          <a:spcPts val="600"/>
                        </a:spcAft>
                      </a:pPr>
                      <a:endParaRPr lang="en-US" sz="2000" b="0" spc="30" dirty="0" smtClean="0">
                        <a:effectLst/>
                      </a:endParaRPr>
                    </a:p>
                    <a:p>
                      <a:pPr marL="0" marR="0" algn="l">
                        <a:lnSpc>
                          <a:spcPts val="1800"/>
                        </a:lnSpc>
                        <a:spcBef>
                          <a:spcPts val="600"/>
                        </a:spcBef>
                        <a:spcAft>
                          <a:spcPts val="600"/>
                        </a:spcAft>
                      </a:pPr>
                      <a:r>
                        <a:rPr lang="en-US" sz="2000" b="1" spc="30" dirty="0" smtClean="0">
                          <a:effectLst/>
                        </a:rPr>
                        <a:t>Introductions </a:t>
                      </a:r>
                      <a:r>
                        <a:rPr lang="en-US" sz="2000" b="1" spc="30" dirty="0">
                          <a:effectLst/>
                        </a:rPr>
                        <a:t>&amp; First Impressions</a:t>
                      </a:r>
                      <a:endParaRPr lang="en-US" sz="1800" b="1" dirty="0">
                        <a:effectLst/>
                      </a:endParaRPr>
                    </a:p>
                    <a:p>
                      <a:pPr marL="342900" marR="0" lvl="0" indent="-342900" algn="l">
                        <a:spcBef>
                          <a:spcPts val="0"/>
                        </a:spcBef>
                        <a:spcAft>
                          <a:spcPts val="0"/>
                        </a:spcAft>
                        <a:buFont typeface="Symbol" charset="2"/>
                        <a:buChar char=""/>
                      </a:pPr>
                      <a:r>
                        <a:rPr lang="en-US" sz="1800" b="0" dirty="0">
                          <a:effectLst/>
                        </a:rPr>
                        <a:t>Intern Responsibilities &amp; Expectations</a:t>
                      </a:r>
                    </a:p>
                    <a:p>
                      <a:pPr marL="342900" marR="0" lvl="0" indent="-342900" algn="l">
                        <a:spcBef>
                          <a:spcPts val="0"/>
                        </a:spcBef>
                        <a:spcAft>
                          <a:spcPts val="0"/>
                        </a:spcAft>
                        <a:buFont typeface="Symbol" charset="2"/>
                        <a:buChar char=""/>
                      </a:pPr>
                      <a:r>
                        <a:rPr lang="en-US" sz="1800" b="0" dirty="0">
                          <a:effectLst/>
                        </a:rPr>
                        <a:t>Dressing for success</a:t>
                      </a:r>
                    </a:p>
                    <a:p>
                      <a:pPr marL="342900" marR="0" lvl="0" indent="-342900" algn="l">
                        <a:spcBef>
                          <a:spcPts val="0"/>
                        </a:spcBef>
                        <a:spcAft>
                          <a:spcPts val="0"/>
                        </a:spcAft>
                        <a:buFont typeface="Symbol" charset="2"/>
                        <a:buChar char=""/>
                      </a:pPr>
                      <a:r>
                        <a:rPr lang="en-US" sz="1800" b="0" dirty="0">
                          <a:effectLst/>
                        </a:rPr>
                        <a:t>Introductions &amp; elevator pitches</a:t>
                      </a:r>
                    </a:p>
                    <a:p>
                      <a:pPr marL="0" marR="0" algn="l">
                        <a:spcBef>
                          <a:spcPts val="0"/>
                        </a:spcBef>
                        <a:spcAft>
                          <a:spcPts val="0"/>
                        </a:spcAft>
                      </a:pPr>
                      <a:r>
                        <a:rPr lang="en-US" sz="1800" b="0" dirty="0">
                          <a:effectLst/>
                        </a:rPr>
                        <a:t> </a:t>
                      </a:r>
                      <a:endParaRPr lang="en-US" sz="1800" b="0" dirty="0">
                        <a:effectLst/>
                        <a:latin typeface="Times New Roman" charset="0"/>
                        <a:ea typeface="Calibri" charset="0"/>
                      </a:endParaRPr>
                    </a:p>
                  </a:txBody>
                  <a:tcPr marL="68580" marR="68580" marT="0" marB="0"/>
                </a:tc>
                <a:tc>
                  <a:txBody>
                    <a:bodyPr/>
                    <a:lstStyle/>
                    <a:p>
                      <a:pPr marL="0" marR="0" algn="l">
                        <a:lnSpc>
                          <a:spcPts val="1800"/>
                        </a:lnSpc>
                        <a:spcBef>
                          <a:spcPts val="600"/>
                        </a:spcBef>
                        <a:spcAft>
                          <a:spcPts val="600"/>
                        </a:spcAft>
                      </a:pPr>
                      <a:endParaRPr lang="en-US" sz="2000" spc="30" dirty="0" smtClean="0">
                        <a:effectLst/>
                      </a:endParaRPr>
                    </a:p>
                    <a:p>
                      <a:pPr marL="0" marR="0" algn="l">
                        <a:lnSpc>
                          <a:spcPts val="1800"/>
                        </a:lnSpc>
                        <a:spcBef>
                          <a:spcPts val="600"/>
                        </a:spcBef>
                        <a:spcAft>
                          <a:spcPts val="600"/>
                        </a:spcAft>
                      </a:pPr>
                      <a:r>
                        <a:rPr lang="en-US" sz="2000" b="1" spc="30" dirty="0" smtClean="0">
                          <a:effectLst/>
                        </a:rPr>
                        <a:t>How </a:t>
                      </a:r>
                      <a:r>
                        <a:rPr lang="en-US" sz="2000" b="1" spc="30" dirty="0">
                          <a:effectLst/>
                        </a:rPr>
                        <a:t>to manage your time and stay organized</a:t>
                      </a:r>
                      <a:endParaRPr lang="en-US" sz="1800" b="1" dirty="0">
                        <a:effectLst/>
                      </a:endParaRPr>
                    </a:p>
                    <a:p>
                      <a:pPr marL="342900" marR="0" lvl="0" indent="-342900" algn="l">
                        <a:spcBef>
                          <a:spcPts val="0"/>
                        </a:spcBef>
                        <a:spcAft>
                          <a:spcPts val="0"/>
                        </a:spcAft>
                        <a:buFont typeface="Symbol" charset="2"/>
                        <a:buChar char=""/>
                      </a:pPr>
                      <a:r>
                        <a:rPr lang="en-US" sz="1800" dirty="0">
                          <a:effectLst/>
                        </a:rPr>
                        <a:t>Strategies on staying organized</a:t>
                      </a:r>
                    </a:p>
                    <a:p>
                      <a:pPr marL="342900" marR="0" lvl="0" indent="-342900" algn="l">
                        <a:spcBef>
                          <a:spcPts val="0"/>
                        </a:spcBef>
                        <a:spcAft>
                          <a:spcPts val="0"/>
                        </a:spcAft>
                        <a:buFont typeface="Symbol" charset="2"/>
                        <a:buChar char=""/>
                      </a:pPr>
                      <a:r>
                        <a:rPr lang="en-US" sz="1800" dirty="0">
                          <a:effectLst/>
                        </a:rPr>
                        <a:t>Creating SMART goals</a:t>
                      </a:r>
                    </a:p>
                    <a:p>
                      <a:pPr marL="342900" marR="0" lvl="0" indent="-342900" algn="l">
                        <a:spcBef>
                          <a:spcPts val="0"/>
                        </a:spcBef>
                        <a:spcAft>
                          <a:spcPts val="0"/>
                        </a:spcAft>
                        <a:buFont typeface="Symbol" charset="2"/>
                        <a:buChar char=""/>
                      </a:pPr>
                      <a:r>
                        <a:rPr lang="en-US" sz="1800" dirty="0">
                          <a:effectLst/>
                        </a:rPr>
                        <a:t>Time management </a:t>
                      </a:r>
                      <a:r>
                        <a:rPr lang="en-US" sz="1800" dirty="0" smtClean="0">
                          <a:effectLst/>
                        </a:rPr>
                        <a:t>activity</a:t>
                      </a:r>
                      <a:endParaRPr lang="en-US" sz="1800" dirty="0">
                        <a:effectLst/>
                      </a:endParaRPr>
                    </a:p>
                  </a:txBody>
                  <a:tcPr marL="68580" marR="68580" marT="0" marB="0"/>
                </a:tc>
                <a:tc>
                  <a:txBody>
                    <a:bodyPr/>
                    <a:lstStyle/>
                    <a:p>
                      <a:pPr marL="0" marR="0" algn="l">
                        <a:spcBef>
                          <a:spcPts val="0"/>
                        </a:spcBef>
                        <a:spcAft>
                          <a:spcPts val="0"/>
                        </a:spcAft>
                      </a:pPr>
                      <a:endParaRPr lang="en-US" sz="2000" spc="30" dirty="0" smtClean="0">
                        <a:effectLst/>
                      </a:endParaRPr>
                    </a:p>
                    <a:p>
                      <a:pPr marL="0" marR="0" algn="l">
                        <a:spcBef>
                          <a:spcPts val="0"/>
                        </a:spcBef>
                        <a:spcAft>
                          <a:spcPts val="0"/>
                        </a:spcAft>
                      </a:pPr>
                      <a:r>
                        <a:rPr lang="en-US" sz="2000" b="1" spc="30" dirty="0" smtClean="0">
                          <a:effectLst/>
                        </a:rPr>
                        <a:t>How </a:t>
                      </a:r>
                      <a:r>
                        <a:rPr lang="en-US" sz="2000" b="1" spc="30" dirty="0">
                          <a:effectLst/>
                        </a:rPr>
                        <a:t>to communicate professionally </a:t>
                      </a:r>
                      <a:endParaRPr lang="en-US" sz="1800" b="1" dirty="0">
                        <a:effectLst/>
                      </a:endParaRPr>
                    </a:p>
                    <a:p>
                      <a:pPr marL="342900" marR="0" lvl="0" indent="-342900" algn="l">
                        <a:spcBef>
                          <a:spcPts val="0"/>
                        </a:spcBef>
                        <a:spcAft>
                          <a:spcPts val="0"/>
                        </a:spcAft>
                        <a:buFont typeface="Symbol" charset="2"/>
                        <a:buChar char=""/>
                      </a:pPr>
                      <a:r>
                        <a:rPr lang="en-US" sz="1800" dirty="0">
                          <a:effectLst/>
                        </a:rPr>
                        <a:t>Conversation Etiquette </a:t>
                      </a:r>
                    </a:p>
                    <a:p>
                      <a:pPr marL="342900" marR="0" lvl="0" indent="-342900" algn="l">
                        <a:spcBef>
                          <a:spcPts val="0"/>
                        </a:spcBef>
                        <a:spcAft>
                          <a:spcPts val="0"/>
                        </a:spcAft>
                        <a:buFont typeface="Symbol" charset="2"/>
                        <a:buChar char=""/>
                      </a:pPr>
                      <a:r>
                        <a:rPr lang="en-US" sz="1800" dirty="0">
                          <a:effectLst/>
                        </a:rPr>
                        <a:t>Setting up a professional email</a:t>
                      </a:r>
                    </a:p>
                    <a:p>
                      <a:pPr marL="342900" marR="0" lvl="0" indent="-342900" algn="l">
                        <a:spcBef>
                          <a:spcPts val="0"/>
                        </a:spcBef>
                        <a:spcAft>
                          <a:spcPts val="0"/>
                        </a:spcAft>
                        <a:buFont typeface="Symbol" charset="2"/>
                        <a:buChar char=""/>
                      </a:pPr>
                      <a:r>
                        <a:rPr lang="en-US" sz="1800" dirty="0">
                          <a:effectLst/>
                        </a:rPr>
                        <a:t>How to send a professional e-mail &amp; make a professional phone call</a:t>
                      </a:r>
                      <a:endParaRPr lang="en-US" sz="1800" dirty="0">
                        <a:effectLst/>
                        <a:latin typeface="Calibri" charset="0"/>
                        <a:ea typeface="Calibri" charset="0"/>
                        <a:cs typeface="Times New Roman" charset="0"/>
                      </a:endParaRPr>
                    </a:p>
                  </a:txBody>
                  <a:tcPr marL="68580" marR="68580" marT="0" marB="0"/>
                </a:tc>
                <a:tc>
                  <a:txBody>
                    <a:bodyPr/>
                    <a:lstStyle/>
                    <a:p>
                      <a:pPr marL="0" marR="0" algn="l">
                        <a:lnSpc>
                          <a:spcPts val="1800"/>
                        </a:lnSpc>
                        <a:spcBef>
                          <a:spcPts val="600"/>
                        </a:spcBef>
                        <a:spcAft>
                          <a:spcPts val="600"/>
                        </a:spcAft>
                      </a:pPr>
                      <a:endParaRPr lang="en-US" sz="2000" spc="30" dirty="0" smtClean="0">
                        <a:effectLst/>
                      </a:endParaRPr>
                    </a:p>
                    <a:p>
                      <a:pPr marL="0" marR="0" algn="l">
                        <a:lnSpc>
                          <a:spcPts val="1800"/>
                        </a:lnSpc>
                        <a:spcBef>
                          <a:spcPts val="600"/>
                        </a:spcBef>
                        <a:spcAft>
                          <a:spcPts val="600"/>
                        </a:spcAft>
                      </a:pPr>
                      <a:r>
                        <a:rPr lang="en-US" sz="2000" b="1" spc="30" dirty="0" smtClean="0">
                          <a:effectLst/>
                        </a:rPr>
                        <a:t>Facing </a:t>
                      </a:r>
                      <a:r>
                        <a:rPr lang="en-US" sz="2000" b="1" spc="30" dirty="0">
                          <a:effectLst/>
                        </a:rPr>
                        <a:t>challenges with professional finesse</a:t>
                      </a:r>
                      <a:endParaRPr lang="en-US" sz="1800" b="1" dirty="0">
                        <a:effectLst/>
                      </a:endParaRPr>
                    </a:p>
                    <a:p>
                      <a:pPr marL="342900" marR="0" lvl="0" indent="-342900" algn="l">
                        <a:spcBef>
                          <a:spcPts val="0"/>
                        </a:spcBef>
                        <a:spcAft>
                          <a:spcPts val="0"/>
                        </a:spcAft>
                        <a:buFont typeface="Symbol" charset="2"/>
                        <a:buChar char=""/>
                      </a:pPr>
                      <a:r>
                        <a:rPr lang="en-US" sz="1800" dirty="0">
                          <a:effectLst/>
                        </a:rPr>
                        <a:t>How to solve a problem effectively</a:t>
                      </a:r>
                    </a:p>
                    <a:p>
                      <a:pPr marL="342900" marR="0" lvl="0" indent="-342900" algn="l">
                        <a:spcBef>
                          <a:spcPts val="0"/>
                        </a:spcBef>
                        <a:spcAft>
                          <a:spcPts val="0"/>
                        </a:spcAft>
                        <a:buFont typeface="Symbol" charset="2"/>
                        <a:buChar char=""/>
                      </a:pPr>
                      <a:r>
                        <a:rPr lang="en-US" sz="1800" dirty="0">
                          <a:effectLst/>
                        </a:rPr>
                        <a:t>How to manage stress</a:t>
                      </a:r>
                    </a:p>
                    <a:p>
                      <a:pPr marL="342900" marR="0" lvl="0" indent="-342900" algn="l">
                        <a:spcBef>
                          <a:spcPts val="0"/>
                        </a:spcBef>
                        <a:spcAft>
                          <a:spcPts val="0"/>
                        </a:spcAft>
                        <a:buFont typeface="Symbol" charset="2"/>
                        <a:buChar char=""/>
                      </a:pPr>
                      <a:r>
                        <a:rPr lang="en-US" sz="1800" dirty="0">
                          <a:effectLst/>
                        </a:rPr>
                        <a:t>How to manage conflict and  address an issue with your supervisor</a:t>
                      </a:r>
                      <a:endParaRPr lang="en-US" sz="18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34710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01800"/>
            <a:ext cx="10820400" cy="4826000"/>
          </a:xfrm>
        </p:spPr>
        <p:txBody>
          <a:bodyPr>
            <a:normAutofit/>
          </a:bodyPr>
          <a:lstStyle/>
          <a:p>
            <a:r>
              <a:rPr lang="en-US" sz="4800" dirty="0" smtClean="0"/>
              <a:t>It’s been nearly 4 full days of intern training – let’s see what you know!</a:t>
            </a:r>
          </a:p>
          <a:p>
            <a:r>
              <a:rPr lang="en-US" sz="4800" dirty="0" smtClean="0"/>
              <a:t>Form a circle around the screen</a:t>
            </a:r>
          </a:p>
          <a:p>
            <a:r>
              <a:rPr lang="en-US" sz="4800" dirty="0" smtClean="0"/>
              <a:t>Popcorn your answers and brainstorm </a:t>
            </a:r>
            <a:r>
              <a:rPr lang="en-US" sz="4800" b="1" u="sng" dirty="0" smtClean="0"/>
              <a:t>together</a:t>
            </a:r>
            <a:r>
              <a:rPr lang="en-US" sz="4800" dirty="0" smtClean="0"/>
              <a:t> some solutions</a:t>
            </a:r>
          </a:p>
          <a:p>
            <a:pPr lvl="1"/>
            <a:r>
              <a:rPr lang="en-US" sz="3200" dirty="0" smtClean="0"/>
              <a:t>Rely on each other for support. You’re not completing an internship all by yourself!</a:t>
            </a:r>
            <a:endParaRPr lang="en-US" sz="3200" dirty="0"/>
          </a:p>
        </p:txBody>
      </p:sp>
    </p:spTree>
    <p:extLst>
      <p:ext uri="{BB962C8B-B14F-4D97-AF65-F5344CB8AC3E}">
        <p14:creationId xmlns:p14="http://schemas.microsoft.com/office/powerpoint/2010/main" val="11796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700" y="362352"/>
            <a:ext cx="8610600" cy="1293028"/>
          </a:xfrm>
        </p:spPr>
        <p:txBody>
          <a:bodyPr/>
          <a:lstStyle/>
          <a:p>
            <a:pPr algn="ctr"/>
            <a:r>
              <a:rPr lang="en-US" dirty="0" smtClean="0"/>
              <a:t>What do you do?</a:t>
            </a:r>
            <a:endParaRPr lang="en-US" dirty="0"/>
          </a:p>
        </p:txBody>
      </p:sp>
      <p:sp>
        <p:nvSpPr>
          <p:cNvPr id="3" name="Content Placeholder 2"/>
          <p:cNvSpPr>
            <a:spLocks noGrp="1"/>
          </p:cNvSpPr>
          <p:nvPr>
            <p:ph idx="1"/>
          </p:nvPr>
        </p:nvSpPr>
        <p:spPr>
          <a:xfrm>
            <a:off x="685800" y="1655380"/>
            <a:ext cx="10820400" cy="4563306"/>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3900" dirty="0" smtClean="0"/>
              <a:t>What if your supervisor gives you a large number of tasks to get done (10 tasks that take 10minutes ach to do; 100minutes), but you only have one hour(60minutes)?</a:t>
            </a:r>
          </a:p>
          <a:p>
            <a:pPr marL="0" marR="0" lvl="0" indent="0" defTabSz="914400" eaLnBrk="1" fontAlgn="auto" latinLnBrk="0" hangingPunct="1">
              <a:lnSpc>
                <a:spcPct val="100000"/>
              </a:lnSpc>
              <a:spcBef>
                <a:spcPts val="0"/>
              </a:spcBef>
              <a:spcAft>
                <a:spcPts val="0"/>
              </a:spcAft>
              <a:buClrTx/>
              <a:buSzTx/>
              <a:buFontTx/>
              <a:buNone/>
              <a:tabLst/>
              <a:defRPr/>
            </a:pPr>
            <a:endParaRPr lang="en-US" sz="2800" dirty="0"/>
          </a:p>
          <a:p>
            <a:pPr marL="0" marR="0" lvl="0" indent="0" defTabSz="914400" eaLnBrk="1" fontAlgn="auto" latinLnBrk="0" hangingPunct="1">
              <a:lnSpc>
                <a:spcPct val="100000"/>
              </a:lnSpc>
              <a:spcBef>
                <a:spcPts val="0"/>
              </a:spcBef>
              <a:spcAft>
                <a:spcPts val="0"/>
              </a:spcAft>
              <a:buClrTx/>
              <a:buSzTx/>
              <a:buFontTx/>
              <a:buNone/>
              <a:tabLst/>
              <a:defRPr/>
            </a:pPr>
            <a:endParaRPr lang="en-US" sz="2800"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sz="2800" dirty="0" smtClean="0"/>
          </a:p>
        </p:txBody>
      </p:sp>
    </p:spTree>
    <p:extLst>
      <p:ext uri="{BB962C8B-B14F-4D97-AF65-F5344CB8AC3E}">
        <p14:creationId xmlns:p14="http://schemas.microsoft.com/office/powerpoint/2010/main" val="1694840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700" y="688173"/>
            <a:ext cx="8610600" cy="1293028"/>
          </a:xfrm>
        </p:spPr>
        <p:txBody>
          <a:bodyPr/>
          <a:lstStyle/>
          <a:p>
            <a:pPr algn="ctr"/>
            <a:r>
              <a:rPr lang="en-US" smtClean="0"/>
              <a:t>What do you do</a:t>
            </a:r>
            <a:endParaRPr lang="en-US" dirty="0"/>
          </a:p>
        </p:txBody>
      </p:sp>
      <p:sp>
        <p:nvSpPr>
          <p:cNvPr id="3" name="Content Placeholder 2"/>
          <p:cNvSpPr>
            <a:spLocks noGrp="1"/>
          </p:cNvSpPr>
          <p:nvPr>
            <p:ph idx="1"/>
          </p:nvPr>
        </p:nvSpPr>
        <p:spPr/>
        <p:txBody>
          <a:bodyPr>
            <a:normAutofit/>
          </a:bodyPr>
          <a:lstStyle/>
          <a:p>
            <a:pPr marL="0" indent="0">
              <a:buNone/>
            </a:pPr>
            <a:r>
              <a:rPr lang="en-US" sz="3600" dirty="0" smtClean="0"/>
              <a:t>When you feel like your tasks are boring and/or repetitive?</a:t>
            </a:r>
            <a:endParaRPr lang="en-US" sz="3600" dirty="0"/>
          </a:p>
        </p:txBody>
      </p:sp>
    </p:spTree>
    <p:extLst>
      <p:ext uri="{BB962C8B-B14F-4D97-AF65-F5344CB8AC3E}">
        <p14:creationId xmlns:p14="http://schemas.microsoft.com/office/powerpoint/2010/main" val="189940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700" y="362352"/>
            <a:ext cx="8610600" cy="1293028"/>
          </a:xfrm>
        </p:spPr>
        <p:txBody>
          <a:bodyPr/>
          <a:lstStyle/>
          <a:p>
            <a:pPr algn="ctr"/>
            <a:r>
              <a:rPr lang="en-US" dirty="0" smtClean="0"/>
              <a:t>What do you do?</a:t>
            </a:r>
            <a:endParaRPr lang="en-US" dirty="0"/>
          </a:p>
        </p:txBody>
      </p:sp>
      <p:sp>
        <p:nvSpPr>
          <p:cNvPr id="3" name="Content Placeholder 2"/>
          <p:cNvSpPr>
            <a:spLocks noGrp="1"/>
          </p:cNvSpPr>
          <p:nvPr>
            <p:ph idx="1"/>
          </p:nvPr>
        </p:nvSpPr>
        <p:spPr>
          <a:xfrm>
            <a:off x="685800" y="1655380"/>
            <a:ext cx="10820400" cy="4563306"/>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800" dirty="0" smtClean="0"/>
              <a:t>Suppose you are the type of person who needs a quiet environment to work productively. You have a coworker who sits next to you that likes to talk throughout the day. Their chatting is making it hard to get your work done. </a:t>
            </a:r>
          </a:p>
          <a:p>
            <a:pPr marL="0" marR="0" lvl="0" indent="0" defTabSz="914400" eaLnBrk="1" fontAlgn="auto" latinLnBrk="0" hangingPunct="1">
              <a:lnSpc>
                <a:spcPct val="100000"/>
              </a:lnSpc>
              <a:spcBef>
                <a:spcPts val="0"/>
              </a:spcBef>
              <a:spcAft>
                <a:spcPts val="0"/>
              </a:spcAft>
              <a:buClrTx/>
              <a:buSzTx/>
              <a:buFontTx/>
              <a:buNone/>
              <a:tabLst/>
              <a:defRPr/>
            </a:pPr>
            <a:r>
              <a:rPr lang="en-US" sz="2800" dirty="0" smtClean="0"/>
              <a:t>What do you do?</a:t>
            </a:r>
          </a:p>
          <a:p>
            <a:pPr marL="0" marR="0" lvl="0" indent="0" defTabSz="914400" eaLnBrk="1" fontAlgn="auto" latinLnBrk="0" hangingPunct="1">
              <a:lnSpc>
                <a:spcPct val="100000"/>
              </a:lnSpc>
              <a:spcBef>
                <a:spcPts val="0"/>
              </a:spcBef>
              <a:spcAft>
                <a:spcPts val="0"/>
              </a:spcAft>
              <a:buClrTx/>
              <a:buSzTx/>
              <a:buFontTx/>
              <a:buNone/>
              <a:tabLst/>
              <a:defRPr/>
            </a:pPr>
            <a:endParaRPr lang="en-US" sz="2800"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sz="2800" dirty="0" smtClean="0"/>
          </a:p>
        </p:txBody>
      </p:sp>
    </p:spTree>
    <p:extLst>
      <p:ext uri="{BB962C8B-B14F-4D97-AF65-F5344CB8AC3E}">
        <p14:creationId xmlns:p14="http://schemas.microsoft.com/office/powerpoint/2010/main" val="20647947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700" y="362352"/>
            <a:ext cx="8610600" cy="1293028"/>
          </a:xfrm>
        </p:spPr>
        <p:txBody>
          <a:bodyPr/>
          <a:lstStyle/>
          <a:p>
            <a:pPr algn="ctr"/>
            <a:r>
              <a:rPr lang="en-US" dirty="0" smtClean="0"/>
              <a:t>What do you do?</a:t>
            </a:r>
            <a:endParaRPr lang="en-US" dirty="0"/>
          </a:p>
        </p:txBody>
      </p:sp>
      <p:sp>
        <p:nvSpPr>
          <p:cNvPr id="3" name="Content Placeholder 2"/>
          <p:cNvSpPr>
            <a:spLocks noGrp="1"/>
          </p:cNvSpPr>
          <p:nvPr>
            <p:ph idx="1"/>
          </p:nvPr>
        </p:nvSpPr>
        <p:spPr>
          <a:xfrm>
            <a:off x="685800" y="1655380"/>
            <a:ext cx="10820400" cy="4563306"/>
          </a:xfrm>
        </p:spPr>
        <p:txBody>
          <a:bodyPr>
            <a:normAutofit/>
          </a:bodyPr>
          <a:lstStyle/>
          <a:p>
            <a:pPr marL="0" lvl="0" indent="0">
              <a:lnSpc>
                <a:spcPct val="100000"/>
              </a:lnSpc>
              <a:spcBef>
                <a:spcPts val="0"/>
              </a:spcBef>
              <a:buNone/>
              <a:defRPr/>
            </a:pPr>
            <a:r>
              <a:rPr lang="en-US" sz="3600" dirty="0"/>
              <a:t>Suppose you are serving a customer that is making racist or sexist remarks.  Is this a problem for you? What is the best way to deal with this problem?</a:t>
            </a:r>
            <a:endParaRPr lang="en-US" sz="3600"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sz="2800"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sz="2400" dirty="0" smtClean="0"/>
          </a:p>
        </p:txBody>
      </p:sp>
    </p:spTree>
    <p:extLst>
      <p:ext uri="{BB962C8B-B14F-4D97-AF65-F5344CB8AC3E}">
        <p14:creationId xmlns:p14="http://schemas.microsoft.com/office/powerpoint/2010/main" val="1370544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700" y="362352"/>
            <a:ext cx="8610600" cy="1293028"/>
          </a:xfrm>
        </p:spPr>
        <p:txBody>
          <a:bodyPr/>
          <a:lstStyle/>
          <a:p>
            <a:pPr algn="ctr"/>
            <a:r>
              <a:rPr lang="en-US" dirty="0" smtClean="0"/>
              <a:t>What do you do?</a:t>
            </a:r>
            <a:endParaRPr lang="en-US" dirty="0"/>
          </a:p>
        </p:txBody>
      </p:sp>
      <p:sp>
        <p:nvSpPr>
          <p:cNvPr id="3" name="Content Placeholder 2"/>
          <p:cNvSpPr>
            <a:spLocks noGrp="1"/>
          </p:cNvSpPr>
          <p:nvPr>
            <p:ph idx="1"/>
          </p:nvPr>
        </p:nvSpPr>
        <p:spPr>
          <a:xfrm>
            <a:off x="685800" y="1655380"/>
            <a:ext cx="10820400" cy="4563306"/>
          </a:xfrm>
        </p:spPr>
        <p:txBody>
          <a:bodyPr>
            <a:normAutofit fontScale="925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3900" dirty="0" smtClean="0"/>
              <a:t>What if your manager gives you a list of things that needs to get done then leaves for the day; After finishing the first task you realize that you are unclear on the other tasks that you need to complete. What do you do? </a:t>
            </a:r>
          </a:p>
          <a:p>
            <a:pPr marL="0" marR="0" lvl="0" indent="0" defTabSz="914400" eaLnBrk="1" fontAlgn="auto" latinLnBrk="0" hangingPunct="1">
              <a:lnSpc>
                <a:spcPct val="100000"/>
              </a:lnSpc>
              <a:spcBef>
                <a:spcPts val="0"/>
              </a:spcBef>
              <a:spcAft>
                <a:spcPts val="0"/>
              </a:spcAft>
              <a:buClrTx/>
              <a:buSzTx/>
              <a:buFontTx/>
              <a:buNone/>
              <a:tabLst/>
              <a:defRPr/>
            </a:pPr>
            <a:endParaRPr lang="en-US" sz="3900" dirty="0" smtClean="0"/>
          </a:p>
          <a:p>
            <a:pPr marL="0" marR="0" lvl="0" indent="0" defTabSz="914400" eaLnBrk="1" fontAlgn="auto" latinLnBrk="0" hangingPunct="1">
              <a:lnSpc>
                <a:spcPct val="100000"/>
              </a:lnSpc>
              <a:spcBef>
                <a:spcPts val="0"/>
              </a:spcBef>
              <a:spcAft>
                <a:spcPts val="0"/>
              </a:spcAft>
              <a:buClrTx/>
              <a:buSzTx/>
              <a:buFontTx/>
              <a:buNone/>
              <a:tabLst/>
              <a:defRPr/>
            </a:pPr>
            <a:r>
              <a:rPr lang="en-US" sz="3900" dirty="0" smtClean="0"/>
              <a:t>How do you avoid this situation in the future?</a:t>
            </a:r>
            <a:endParaRPr lang="en-US" sz="2800"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sz="2800"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sz="2800" dirty="0" smtClean="0"/>
          </a:p>
        </p:txBody>
      </p:sp>
    </p:spTree>
    <p:extLst>
      <p:ext uri="{BB962C8B-B14F-4D97-AF65-F5344CB8AC3E}">
        <p14:creationId xmlns:p14="http://schemas.microsoft.com/office/powerpoint/2010/main" val="6377249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700" y="362352"/>
            <a:ext cx="8610600" cy="1293028"/>
          </a:xfrm>
        </p:spPr>
        <p:txBody>
          <a:bodyPr/>
          <a:lstStyle/>
          <a:p>
            <a:pPr algn="ctr"/>
            <a:r>
              <a:rPr lang="en-US" dirty="0" smtClean="0"/>
              <a:t>What do you do?</a:t>
            </a:r>
            <a:endParaRPr lang="en-US" dirty="0"/>
          </a:p>
        </p:txBody>
      </p:sp>
      <p:sp>
        <p:nvSpPr>
          <p:cNvPr id="3" name="Content Placeholder 2"/>
          <p:cNvSpPr>
            <a:spLocks noGrp="1"/>
          </p:cNvSpPr>
          <p:nvPr>
            <p:ph idx="1"/>
          </p:nvPr>
        </p:nvSpPr>
        <p:spPr>
          <a:xfrm>
            <a:off x="685800" y="1655380"/>
            <a:ext cx="10820400" cy="4563306"/>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3600" dirty="0" smtClean="0"/>
              <a:t>Your coworker is gossiping about others at work, suppose you agree with them. Do you join the conversation? Do you shut it down? Or ignore them?</a:t>
            </a:r>
          </a:p>
          <a:p>
            <a:pPr marL="0" marR="0" lvl="0" indent="0" defTabSz="914400" eaLnBrk="1" fontAlgn="auto" latinLnBrk="0" hangingPunct="1">
              <a:lnSpc>
                <a:spcPct val="100000"/>
              </a:lnSpc>
              <a:spcBef>
                <a:spcPts val="0"/>
              </a:spcBef>
              <a:spcAft>
                <a:spcPts val="0"/>
              </a:spcAft>
              <a:buClrTx/>
              <a:buSzTx/>
              <a:buFontTx/>
              <a:buNone/>
              <a:tabLst/>
              <a:defRPr/>
            </a:pPr>
            <a:endParaRPr lang="en-US" sz="2800"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sz="2800" dirty="0" smtClean="0"/>
          </a:p>
        </p:txBody>
      </p:sp>
    </p:spTree>
    <p:extLst>
      <p:ext uri="{BB962C8B-B14F-4D97-AF65-F5344CB8AC3E}">
        <p14:creationId xmlns:p14="http://schemas.microsoft.com/office/powerpoint/2010/main" val="1748985233"/>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Vapor Trail</Template>
  <TotalTime>3345</TotalTime>
  <Words>981</Words>
  <Application>Microsoft Office PowerPoint</Application>
  <PresentationFormat>Widescreen</PresentationFormat>
  <Paragraphs>86</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Century Gothic</vt:lpstr>
      <vt:lpstr>Symbol</vt:lpstr>
      <vt:lpstr>Times New Roman</vt:lpstr>
      <vt:lpstr>Vapor Trail</vt:lpstr>
      <vt:lpstr>PowerPoint Presentation</vt:lpstr>
      <vt:lpstr>PowerPoint Presentation</vt:lpstr>
      <vt:lpstr>PowerPoint Presentation</vt:lpstr>
      <vt:lpstr>What do you do?</vt:lpstr>
      <vt:lpstr>What do you do</vt:lpstr>
      <vt:lpstr>What do you do?</vt:lpstr>
      <vt:lpstr>What do you do?</vt:lpstr>
      <vt:lpstr>What do you do?</vt:lpstr>
      <vt:lpstr>What do you do?</vt:lpstr>
      <vt:lpstr>What do you do?</vt:lpstr>
      <vt:lpstr>What do you do?</vt:lpstr>
      <vt:lpstr>What do you do?</vt:lpstr>
      <vt:lpstr>What do you do?</vt:lpstr>
      <vt:lpstr>What do you do</vt:lpstr>
      <vt:lpstr>Bonus Material:  Time Management Activity </vt:lpstr>
      <vt:lpstr>PowerPoint Presentation</vt:lpstr>
      <vt:lpstr>Debrief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 you do?</dc:title>
  <dc:creator>Windy Ly</dc:creator>
  <cp:lastModifiedBy>Randi Kay Stephens (Institute for Local Government)</cp:lastModifiedBy>
  <cp:revision>23</cp:revision>
  <dcterms:created xsi:type="dcterms:W3CDTF">2018-06-26T16:50:00Z</dcterms:created>
  <dcterms:modified xsi:type="dcterms:W3CDTF">2019-03-05T21:44:41Z</dcterms:modified>
</cp:coreProperties>
</file>