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593" autoAdjust="0"/>
  </p:normalViewPr>
  <p:slideViewPr>
    <p:cSldViewPr snapToGrid="0" snapToObjects="1">
      <p:cViewPr varScale="1">
        <p:scale>
          <a:sx n="89" d="100"/>
          <a:sy n="89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mmermealcoalition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mmermealcoalition.org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3623235"/>
            <a:ext cx="1981200" cy="2091407"/>
          </a:xfrm>
        </p:spPr>
        <p:txBody>
          <a:bodyPr>
            <a:normAutofit/>
          </a:bodyPr>
          <a:lstStyle/>
          <a:p>
            <a:r>
              <a:rPr lang="en-US" dirty="0" smtClean="0"/>
              <a:t>Patrice Chamberlain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Director, California Summer Meal Coalition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0638"/>
            <a:ext cx="6324600" cy="1904881"/>
          </a:xfrm>
        </p:spPr>
        <p:txBody>
          <a:bodyPr/>
          <a:lstStyle/>
          <a:p>
            <a:pPr algn="ctr"/>
            <a:r>
              <a:rPr lang="en-US" sz="3600" cap="none" dirty="0" smtClean="0"/>
              <a:t>Lifting up Our Communities: </a:t>
            </a:r>
            <a:r>
              <a:rPr lang="en-US" sz="2800" cap="none" dirty="0" smtClean="0"/>
              <a:t>Strategies for Faith Leaders to Keep Kids Healthy When School’s Out </a:t>
            </a:r>
            <a:endParaRPr lang="en-US" sz="2800" cap="none" dirty="0"/>
          </a:p>
        </p:txBody>
      </p:sp>
      <p:pic>
        <p:nvPicPr>
          <p:cNvPr id="5" name="Picture 4" descr="caellum pl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57" y="2505519"/>
            <a:ext cx="2537020" cy="3805530"/>
          </a:xfrm>
          <a:prstGeom prst="rect">
            <a:avLst/>
          </a:prstGeom>
        </p:spPr>
      </p:pic>
      <p:pic>
        <p:nvPicPr>
          <p:cNvPr id="7" name="Picture 6" descr="CSMC-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04570"/>
            <a:ext cx="2209800" cy="7519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19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4038600" cy="492566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California Department of Education (CDE) map of 2012 summer meal sponsors and sites</a:t>
            </a:r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600" dirty="0" smtClean="0"/>
              <a:t>Visit </a:t>
            </a:r>
            <a:r>
              <a:rPr lang="en-US" sz="1600" dirty="0" smtClean="0">
                <a:hlinkClick r:id="rId2"/>
              </a:rPr>
              <a:t>www.summermealcoalition.org</a:t>
            </a:r>
            <a:r>
              <a:rPr lang="en-US" sz="1600" dirty="0" smtClean="0"/>
              <a:t> and click on “Find Summer Meals”</a:t>
            </a:r>
          </a:p>
          <a:p>
            <a:pPr marL="45720" indent="0">
              <a:buNone/>
            </a:pPr>
            <a:endParaRPr lang="en-US" sz="1600" dirty="0"/>
          </a:p>
          <a:p>
            <a:r>
              <a:rPr lang="en-US" sz="1600" dirty="0" smtClean="0"/>
              <a:t>2013 CDE map not yet complete</a:t>
            </a:r>
          </a:p>
          <a:p>
            <a:endParaRPr lang="en-US" sz="1600" dirty="0"/>
          </a:p>
          <a:p>
            <a:r>
              <a:rPr lang="en-US" sz="1800" dirty="0" smtClean="0"/>
              <a:t>Can contact local school district child nutrition department or contact 2012 sites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chemeClr val="accent6"/>
                </a:solidFill>
              </a:rPr>
              <a:t>Contact the Summer Meal Coalition if you need help!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 descr="cde summer food map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7763"/>
          <a:stretch>
            <a:fillRect/>
          </a:stretch>
        </p:blipFill>
        <p:spPr>
          <a:xfrm>
            <a:off x="4495800" y="1719072"/>
            <a:ext cx="4453603" cy="44074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CDE Summer Meal</a:t>
            </a:r>
            <a:br>
              <a:rPr lang="en-US" cap="none" dirty="0" smtClean="0">
                <a:latin typeface="American Typewriter"/>
                <a:cs typeface="American Typewriter"/>
              </a:rPr>
            </a:br>
            <a:r>
              <a:rPr lang="en-US" cap="none" dirty="0" smtClean="0">
                <a:latin typeface="American Typewriter"/>
                <a:cs typeface="American Typewriter"/>
              </a:rPr>
              <a:t>Site List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6" name="Sun 5"/>
          <p:cNvSpPr/>
          <p:nvPr/>
        </p:nvSpPr>
        <p:spPr>
          <a:xfrm>
            <a:off x="564426" y="520462"/>
            <a:ext cx="717292" cy="69063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1" y="501237"/>
            <a:ext cx="787400" cy="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3567160" cy="4707597"/>
          </a:xfrm>
          <a:ln>
            <a:solidFill>
              <a:srgbClr val="9BBB59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2600" dirty="0" smtClean="0">
                <a:solidFill>
                  <a:srgbClr val="660066"/>
                </a:solidFill>
              </a:rPr>
              <a:t>Statewide network brought together to </a:t>
            </a:r>
            <a:r>
              <a:rPr lang="en-US" sz="2600" dirty="0" smtClean="0">
                <a:solidFill>
                  <a:srgbClr val="660066"/>
                </a:solidFill>
              </a:rPr>
              <a:t>combat childhood obesity and food insecurity by increasing access to USDA summer meal programs</a:t>
            </a:r>
            <a:endParaRPr lang="en-US" sz="26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600" dirty="0" smtClean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660066"/>
                </a:solidFill>
              </a:rPr>
              <a:t>Members representing broad group of stakeholders: schools, afterschool programs, CBOs, food banks, food policy &amp; anti-hunger, nutrition/physical activity, state agencies</a:t>
            </a:r>
          </a:p>
          <a:p>
            <a:pPr marL="45720" indent="0">
              <a:buNone/>
            </a:pPr>
            <a:endParaRPr lang="en-US" sz="24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rgbClr val="660066"/>
                </a:solidFill>
                <a:hlinkClick r:id="rId2"/>
              </a:rPr>
              <a:t>www.summermealcoalition.org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Thanks to </a:t>
            </a:r>
            <a:r>
              <a:rPr lang="en-US" sz="2000" b="1" i="1" dirty="0" smtClean="0">
                <a:solidFill>
                  <a:schemeClr val="accent3"/>
                </a:solidFill>
              </a:rPr>
              <a:t>Network for a Healthy California, FRAC and the David &amp; Lucile Packard Foundation</a:t>
            </a:r>
            <a:r>
              <a:rPr lang="en-US" sz="2000" b="1" dirty="0" smtClean="0">
                <a:solidFill>
                  <a:schemeClr val="accent3"/>
                </a:solidFill>
              </a:rPr>
              <a:t> for making our work possible!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24360" y="1719071"/>
            <a:ext cx="5009041" cy="513892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Alliance for a Healthier Generation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Alameda </a:t>
            </a:r>
            <a:r>
              <a:rPr lang="en-US" sz="1200" dirty="0">
                <a:solidFill>
                  <a:srgbClr val="660066"/>
                </a:solidFill>
              </a:rPr>
              <a:t>County </a:t>
            </a:r>
            <a:r>
              <a:rPr lang="en-US" sz="1200" dirty="0" smtClean="0">
                <a:solidFill>
                  <a:srgbClr val="660066"/>
                </a:solidFill>
              </a:rPr>
              <a:t>Community </a:t>
            </a:r>
            <a:r>
              <a:rPr lang="en-US" sz="1200" dirty="0">
                <a:solidFill>
                  <a:srgbClr val="660066"/>
                </a:solidFill>
              </a:rPr>
              <a:t>Food Bank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California Afterschool Network</a:t>
            </a:r>
            <a:endParaRPr lang="en-US" sz="12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California Dept. of Education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California Dept. of Public Health </a:t>
            </a:r>
            <a:r>
              <a:rPr lang="en-US" sz="1200" i="1" dirty="0">
                <a:solidFill>
                  <a:srgbClr val="660066"/>
                </a:solidFill>
              </a:rPr>
              <a:t>Network for a Healthy California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California Assoc. of Food Banks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California Food Policy </a:t>
            </a:r>
            <a:r>
              <a:rPr lang="en-US" sz="1200" dirty="0" smtClean="0">
                <a:solidFill>
                  <a:srgbClr val="660066"/>
                </a:solidFill>
              </a:rPr>
              <a:t>Advocates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California School Boards Association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CANFIT</a:t>
            </a:r>
            <a:endParaRPr lang="en-US" sz="12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Center for Collaborative Solutions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FIND Food Bank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Food Research &amp; Action Center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Fresno Economic Opportunities </a:t>
            </a:r>
            <a:r>
              <a:rPr lang="en-US" sz="1200" dirty="0" smtClean="0">
                <a:solidFill>
                  <a:srgbClr val="660066"/>
                </a:solidFill>
              </a:rPr>
              <a:t>Commission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City of Oakland Dept. of Human Services</a:t>
            </a:r>
            <a:endParaRPr lang="en-US" sz="12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Partnership for Children &amp; Youth</a:t>
            </a:r>
          </a:p>
          <a:p>
            <a:pPr>
              <a:buFont typeface="Wingdings" charset="2"/>
              <a:buChar char="§"/>
            </a:pPr>
            <a:r>
              <a:rPr lang="en-US" sz="1200" dirty="0">
                <a:solidFill>
                  <a:srgbClr val="660066"/>
                </a:solidFill>
              </a:rPr>
              <a:t>Redwood Empire Food </a:t>
            </a:r>
            <a:r>
              <a:rPr lang="en-US" sz="1200" dirty="0" smtClean="0">
                <a:solidFill>
                  <a:srgbClr val="660066"/>
                </a:solidFill>
              </a:rPr>
              <a:t>Bank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Sacramento Hunger Coalition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San Francisco Dept. of Children &amp; Youth</a:t>
            </a:r>
            <a:endParaRPr lang="en-US" sz="12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School </a:t>
            </a:r>
            <a:r>
              <a:rPr lang="en-US" sz="1200" dirty="0">
                <a:solidFill>
                  <a:srgbClr val="660066"/>
                </a:solidFill>
              </a:rPr>
              <a:t>Districts: </a:t>
            </a:r>
            <a:r>
              <a:rPr lang="en-US" sz="1200" dirty="0" smtClean="0">
                <a:solidFill>
                  <a:srgbClr val="660066"/>
                </a:solidFill>
              </a:rPr>
              <a:t>Alvord, Bakersfield, Long </a:t>
            </a:r>
            <a:r>
              <a:rPr lang="en-US" sz="1200" dirty="0">
                <a:solidFill>
                  <a:srgbClr val="660066"/>
                </a:solidFill>
              </a:rPr>
              <a:t>Beach, </a:t>
            </a:r>
            <a:r>
              <a:rPr lang="en-US" sz="1200" dirty="0" smtClean="0">
                <a:solidFill>
                  <a:srgbClr val="660066"/>
                </a:solidFill>
              </a:rPr>
              <a:t>Riverside</a:t>
            </a:r>
            <a:r>
              <a:rPr lang="en-US" sz="1200" dirty="0">
                <a:solidFill>
                  <a:srgbClr val="660066"/>
                </a:solidFill>
              </a:rPr>
              <a:t>, San Francisco, </a:t>
            </a:r>
            <a:r>
              <a:rPr lang="en-US" sz="1200" dirty="0" err="1" smtClean="0">
                <a:solidFill>
                  <a:srgbClr val="660066"/>
                </a:solidFill>
              </a:rPr>
              <a:t>Salida</a:t>
            </a:r>
            <a:r>
              <a:rPr lang="en-US" sz="1200" dirty="0" smtClean="0">
                <a:solidFill>
                  <a:srgbClr val="660066"/>
                </a:solidFill>
              </a:rPr>
              <a:t>, San Diego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San Diego Summer Lunch Task Force</a:t>
            </a:r>
          </a:p>
          <a:p>
            <a:pPr>
              <a:buFont typeface="Wingdings" charset="2"/>
              <a:buChar char="§"/>
            </a:pPr>
            <a:r>
              <a:rPr lang="en-US" sz="1200" dirty="0" smtClean="0">
                <a:solidFill>
                  <a:srgbClr val="660066"/>
                </a:solidFill>
              </a:rPr>
              <a:t>YMCA </a:t>
            </a:r>
            <a:r>
              <a:rPr lang="en-US" sz="1200" dirty="0">
                <a:solidFill>
                  <a:srgbClr val="660066"/>
                </a:solidFill>
              </a:rPr>
              <a:t>Silicon Valley</a:t>
            </a:r>
          </a:p>
          <a:p>
            <a:pPr marL="45720" indent="0">
              <a:buNone/>
            </a:pPr>
            <a:endParaRPr lang="en-US" sz="16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endParaRPr lang="en-US" sz="1600" dirty="0" smtClean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none" dirty="0" smtClean="0">
                <a:latin typeface="American Typewriter"/>
                <a:cs typeface="American Typewriter"/>
              </a:rPr>
              <a:t>California Summer Meal Coalition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4" name="Sun 3"/>
          <p:cNvSpPr/>
          <p:nvPr/>
        </p:nvSpPr>
        <p:spPr>
          <a:xfrm>
            <a:off x="380999" y="495841"/>
            <a:ext cx="696652" cy="812583"/>
          </a:xfrm>
          <a:prstGeom prst="sun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1237"/>
            <a:ext cx="787400" cy="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6126206" cy="5853113"/>
          </a:xfrm>
        </p:spPr>
        <p:txBody>
          <a:bodyPr/>
          <a:lstStyle/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r>
              <a:rPr lang="en-US" dirty="0" smtClean="0"/>
              <a:t>Contact Information:</a:t>
            </a:r>
          </a:p>
          <a:p>
            <a:pPr marL="45720" indent="0">
              <a:buNone/>
            </a:pPr>
            <a:endParaRPr lang="en-US" sz="1200" dirty="0"/>
          </a:p>
          <a:p>
            <a:pPr marL="4572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Patrice Chamberlain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rgbClr val="660066"/>
                </a:solidFill>
              </a:rPr>
              <a:t>Director, California Summer Meal Coalition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rgbClr val="660066"/>
                </a:solidFill>
              </a:rPr>
              <a:t>Public Health Institute</a:t>
            </a:r>
          </a:p>
          <a:p>
            <a:pPr marL="45720" indent="0">
              <a:buNone/>
            </a:pPr>
            <a:endParaRPr lang="en-US" sz="14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415.637.6815</a:t>
            </a:r>
          </a:p>
          <a:p>
            <a:pPr marL="45720" indent="0">
              <a:buNone/>
            </a:pPr>
            <a:r>
              <a:rPr lang="en-US" sz="2000" dirty="0" err="1" smtClean="0">
                <a:solidFill>
                  <a:srgbClr val="660066"/>
                </a:solidFill>
              </a:rPr>
              <a:t>Patrice.chamberlain@phi.org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	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	</a:t>
            </a:r>
            <a:r>
              <a:rPr lang="en-US" sz="2000" dirty="0" err="1" smtClean="0">
                <a:solidFill>
                  <a:srgbClr val="660066"/>
                </a:solidFill>
              </a:rPr>
              <a:t>CA_SummerMeals</a:t>
            </a:r>
            <a:endParaRPr lang="en-US" sz="2000" dirty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400" dirty="0" smtClean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9752" y="1295595"/>
            <a:ext cx="1673352" cy="261226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merican Typewriter"/>
                <a:cs typeface="American Typewriter"/>
              </a:rPr>
              <a:t>It is easier to build strong children than to repair broken men.</a:t>
            </a:r>
            <a:br>
              <a:rPr lang="en-US" sz="1800" dirty="0">
                <a:latin typeface="American Typewriter"/>
                <a:cs typeface="American Typewriter"/>
              </a:rPr>
            </a:br>
            <a:r>
              <a:rPr lang="en-US" sz="1800" dirty="0">
                <a:latin typeface="American Typewriter"/>
                <a:cs typeface="American Typewriter"/>
              </a:rPr>
              <a:t/>
            </a:r>
            <a:br>
              <a:rPr lang="en-US" sz="1800" dirty="0">
                <a:latin typeface="American Typewriter"/>
                <a:cs typeface="American Typewriter"/>
              </a:rPr>
            </a:br>
            <a:r>
              <a:rPr lang="en-US" sz="1800" dirty="0">
                <a:latin typeface="American Typewriter"/>
                <a:cs typeface="American Typewriter"/>
              </a:rPr>
              <a:t>-Frederick </a:t>
            </a:r>
            <a:r>
              <a:rPr lang="en-US" sz="1800" dirty="0" smtClean="0">
                <a:latin typeface="American Typewriter"/>
                <a:cs typeface="American Typewriter"/>
              </a:rPr>
              <a:t>Douglass</a:t>
            </a:r>
            <a:endParaRPr lang="en-US" sz="1800" dirty="0"/>
          </a:p>
        </p:txBody>
      </p:sp>
      <p:pic>
        <p:nvPicPr>
          <p:cNvPr id="5" name="Picture 4" descr="Twitter-Logo-300x2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7" y="4082451"/>
            <a:ext cx="668179" cy="652588"/>
          </a:xfrm>
          <a:prstGeom prst="rect">
            <a:avLst/>
          </a:prstGeom>
        </p:spPr>
      </p:pic>
      <p:pic>
        <p:nvPicPr>
          <p:cNvPr id="6" name="Picture 5" descr="facebook-logo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0" y="4848866"/>
            <a:ext cx="1242940" cy="467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062" y="5536341"/>
            <a:ext cx="652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webinar is produced with support from the California Department of Public Health’s Network for a Healthy California with funding from USDA SNAP, known in California as </a:t>
            </a:r>
            <a:r>
              <a:rPr lang="en-US" sz="1200" dirty="0" err="1"/>
              <a:t>CalFresh</a:t>
            </a:r>
            <a:r>
              <a:rPr lang="en-US" sz="1200" dirty="0"/>
              <a:t> (formerly Food Stamps). These institutions are equal opportunity providers and employers. </a:t>
            </a:r>
            <a:r>
              <a:rPr lang="en-US" sz="1200" dirty="0" err="1"/>
              <a:t>CalFresh</a:t>
            </a:r>
            <a:r>
              <a:rPr lang="en-US" sz="1200" dirty="0"/>
              <a:t> provides assistance to low-income households and can help buy nutritious foods for better health. For </a:t>
            </a:r>
            <a:r>
              <a:rPr lang="en-US" sz="1200" dirty="0" err="1"/>
              <a:t>CalFresh</a:t>
            </a:r>
            <a:r>
              <a:rPr lang="en-US" sz="1200" dirty="0"/>
              <a:t> information, call 1-877-847-3663. For important nutrition information, visit </a:t>
            </a:r>
            <a:r>
              <a:rPr lang="en-US" sz="1200" dirty="0" err="1"/>
              <a:t>www.cachampionsforchange.net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198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71611"/>
            <a:ext cx="8381260" cy="1390048"/>
          </a:xfrm>
        </p:spPr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Agenda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0787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Introduction to Summer Meals</a:t>
            </a:r>
          </a:p>
          <a:p>
            <a:pPr marL="45720" indent="0">
              <a:buNone/>
            </a:pPr>
            <a:r>
              <a:rPr lang="en-US" i="1" dirty="0" smtClean="0">
                <a:solidFill>
                  <a:srgbClr val="F79646"/>
                </a:solidFill>
              </a:rPr>
              <a:t>Patrice Chamberlain, </a:t>
            </a:r>
          </a:p>
          <a:p>
            <a:pPr marL="45720" indent="0">
              <a:buNone/>
            </a:pPr>
            <a:r>
              <a:rPr lang="en-US" i="1" dirty="0" smtClean="0">
                <a:solidFill>
                  <a:srgbClr val="F79646"/>
                </a:solidFill>
              </a:rPr>
              <a:t>Director, California Summer Meal Coalition</a:t>
            </a:r>
          </a:p>
          <a:p>
            <a:pPr marL="45720" indent="0">
              <a:buNone/>
            </a:pPr>
            <a:endParaRPr lang="en-US" sz="1800" dirty="0"/>
          </a:p>
          <a:p>
            <a:r>
              <a:rPr lang="en-US" sz="2200" dirty="0" smtClean="0"/>
              <a:t>Faith-Based: Why Not?</a:t>
            </a:r>
          </a:p>
          <a:p>
            <a:pPr marL="45720" indent="0">
              <a:buNone/>
            </a:pPr>
            <a:r>
              <a:rPr lang="en-US" i="1" dirty="0" smtClean="0">
                <a:solidFill>
                  <a:srgbClr val="F79646"/>
                </a:solidFill>
              </a:rPr>
              <a:t>Angela </a:t>
            </a:r>
            <a:r>
              <a:rPr lang="en-US" i="1" dirty="0" err="1" smtClean="0">
                <a:solidFill>
                  <a:srgbClr val="F79646"/>
                </a:solidFill>
              </a:rPr>
              <a:t>Kretschmar</a:t>
            </a:r>
            <a:endParaRPr lang="en-US" i="1" dirty="0" smtClean="0">
              <a:solidFill>
                <a:srgbClr val="F79646"/>
              </a:solidFill>
            </a:endParaRPr>
          </a:p>
          <a:p>
            <a:pPr marL="45720" indent="0">
              <a:buNone/>
            </a:pPr>
            <a:r>
              <a:rPr lang="en-US" i="1" dirty="0" smtClean="0">
                <a:solidFill>
                  <a:srgbClr val="F79646"/>
                </a:solidFill>
              </a:rPr>
              <a:t>Executive Director, Heaven’s Windows / A.B. Vines Ministries</a:t>
            </a:r>
          </a:p>
          <a:p>
            <a:pPr marL="45720" indent="0">
              <a:buNone/>
            </a:pPr>
            <a:endParaRPr lang="en-US" sz="1800" i="1" dirty="0">
              <a:solidFill>
                <a:srgbClr val="F79646"/>
              </a:solidFill>
            </a:endParaRPr>
          </a:p>
          <a:p>
            <a:r>
              <a:rPr lang="en-US" sz="2200" dirty="0" smtClean="0">
                <a:solidFill>
                  <a:srgbClr val="1F497D"/>
                </a:solidFill>
              </a:rPr>
              <a:t>Lifting Up Our Communities: Empowering Impoverished Neighborhoods to Thrive</a:t>
            </a:r>
          </a:p>
          <a:p>
            <a:pPr marL="45720" indent="0">
              <a:buNone/>
            </a:pPr>
            <a:r>
              <a:rPr lang="en-US" i="1" dirty="0" smtClean="0">
                <a:solidFill>
                  <a:schemeClr val="accent6"/>
                </a:solidFill>
              </a:rPr>
              <a:t>Monika </a:t>
            </a:r>
            <a:r>
              <a:rPr lang="en-US" i="1" dirty="0" err="1" smtClean="0">
                <a:solidFill>
                  <a:schemeClr val="accent6"/>
                </a:solidFill>
              </a:rPr>
              <a:t>Grasley</a:t>
            </a:r>
            <a:endParaRPr lang="en-US" i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en-US" i="1" dirty="0" smtClean="0">
                <a:solidFill>
                  <a:schemeClr val="accent6"/>
                </a:solidFill>
              </a:rPr>
              <a:t>Executive Director, Lifeline Community Development Corp.</a:t>
            </a:r>
          </a:p>
          <a:p>
            <a:pPr marL="45720" indent="0">
              <a:buNone/>
            </a:pPr>
            <a:endParaRPr lang="en-US" sz="1600" dirty="0" smtClean="0">
              <a:solidFill>
                <a:srgbClr val="1F497D"/>
              </a:solidFill>
            </a:endParaRPr>
          </a:p>
          <a:p>
            <a:r>
              <a:rPr lang="en-US" sz="2200" dirty="0" smtClean="0">
                <a:solidFill>
                  <a:srgbClr val="1F497D"/>
                </a:solidFill>
              </a:rPr>
              <a:t>Q &amp; A w/ speakers and Dennis Arena, CA Dept. of Education</a:t>
            </a:r>
          </a:p>
          <a:p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6" y="295304"/>
            <a:ext cx="996582" cy="9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4191001" cy="4793720"/>
          </a:xfrm>
        </p:spPr>
        <p:txBody>
          <a:bodyPr/>
          <a:lstStyle/>
          <a:p>
            <a:r>
              <a:rPr lang="en-US" sz="2400" dirty="0" smtClean="0"/>
              <a:t>What is it that we want summer to be for kids?</a:t>
            </a:r>
          </a:p>
          <a:p>
            <a:endParaRPr lang="en-US" sz="2400" dirty="0"/>
          </a:p>
          <a:p>
            <a:r>
              <a:rPr lang="en-US" sz="2400" dirty="0" smtClean="0"/>
              <a:t>What does summer currently look like for low-income kids in your community?</a:t>
            </a:r>
          </a:p>
          <a:p>
            <a:endParaRPr lang="en-US" sz="2400" dirty="0"/>
          </a:p>
          <a:p>
            <a:r>
              <a:rPr lang="en-US" sz="2400" dirty="0" smtClean="0"/>
              <a:t>How can we re-envision summer so that kids are healthy, active, and engaged?</a:t>
            </a:r>
          </a:p>
          <a:p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A Vision for Summer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1" y="349700"/>
            <a:ext cx="942485" cy="920925"/>
          </a:xfrm>
          <a:prstGeom prst="rect">
            <a:avLst/>
          </a:prstGeom>
        </p:spPr>
      </p:pic>
      <p:pic>
        <p:nvPicPr>
          <p:cNvPr id="18" name="Content Placeholder 17" descr="IMG_020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691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5365278" cy="4402295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Recession brought increased </a:t>
            </a:r>
            <a:r>
              <a:rPr lang="en-US" sz="2200" dirty="0" smtClean="0"/>
              <a:t>need for free/reduced-price (FRP) lunch during the school year – need continues in summer</a:t>
            </a:r>
          </a:p>
          <a:p>
            <a:pPr marL="45720" indent="0">
              <a:buNone/>
            </a:pPr>
            <a:endParaRPr lang="en-US" sz="2200" dirty="0"/>
          </a:p>
          <a:p>
            <a:r>
              <a:rPr lang="en-US" sz="2200" dirty="0" smtClean="0"/>
              <a:t>In CA, in 2011,only 16% of those receiving FRP lunch participated in a summer meal program</a:t>
            </a:r>
          </a:p>
          <a:p>
            <a:pPr marL="45720" indent="0">
              <a:buNone/>
            </a:pPr>
            <a:endParaRPr lang="en-US" sz="2200" dirty="0"/>
          </a:p>
          <a:p>
            <a:r>
              <a:rPr lang="en-US" sz="2200" dirty="0" smtClean="0"/>
              <a:t>Food insecurity associated with developmental, cognitive, behavioral and physical issues</a:t>
            </a:r>
          </a:p>
          <a:p>
            <a:pPr marL="605790" lvl="1" indent="-285750"/>
            <a:r>
              <a:rPr lang="en-US" sz="1600" dirty="0" smtClean="0"/>
              <a:t>May be linked to lower academic gains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endParaRPr lang="en-US" sz="1600" dirty="0"/>
          </a:p>
        </p:txBody>
      </p:sp>
      <p:pic>
        <p:nvPicPr>
          <p:cNvPr id="8" name="Content Placeholder 7" descr="refb girl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>
            <a:fillRect/>
          </a:stretch>
        </p:blipFill>
        <p:spPr>
          <a:xfrm>
            <a:off x="5694041" y="2212918"/>
            <a:ext cx="3216178" cy="35098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Why does summer matter? 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431" y="6372972"/>
            <a:ext cx="8332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 California Food Policy Advocates, 2012; Leadership for Healthy Communities, 2012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1" y="355847"/>
            <a:ext cx="936194" cy="9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1"/>
            <a:ext cx="4638386" cy="5030128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addition, </a:t>
            </a:r>
            <a:r>
              <a:rPr lang="en-US" sz="2200" dirty="0" smtClean="0"/>
              <a:t>lack of access to healthy food and safe places to play </a:t>
            </a:r>
            <a:r>
              <a:rPr lang="en-US" sz="2200" dirty="0" smtClean="0"/>
              <a:t>may increase risk </a:t>
            </a:r>
            <a:r>
              <a:rPr lang="en-US" sz="2200" dirty="0" smtClean="0"/>
              <a:t>of childhood obesity</a:t>
            </a:r>
          </a:p>
          <a:p>
            <a:pPr lvl="1"/>
            <a:r>
              <a:rPr lang="en-US" sz="1800" dirty="0" smtClean="0"/>
              <a:t>Kids may gain weight 2-3x faster during the summer than during the school year</a:t>
            </a:r>
          </a:p>
          <a:p>
            <a:pPr lvl="1"/>
            <a:r>
              <a:rPr lang="en-US" sz="1800" dirty="0" smtClean="0"/>
              <a:t>Failure to include summer in obesity prevention efforts can undermine school-year efforts</a:t>
            </a:r>
          </a:p>
          <a:p>
            <a:pPr marL="365760" lvl="1" indent="0">
              <a:buNone/>
            </a:pPr>
            <a:endParaRPr lang="en-US" sz="1600" dirty="0"/>
          </a:p>
          <a:p>
            <a:r>
              <a:rPr lang="en-US" sz="2200" dirty="0" smtClean="0"/>
              <a:t>Low-income kids may experience greater summer learning loss than more affluent peers</a:t>
            </a:r>
          </a:p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r>
              <a:rPr lang="en-US" sz="1400" dirty="0" smtClean="0"/>
              <a:t>Source: National Summer Learning Association, 2012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Why summer matters (cont.)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1237"/>
            <a:ext cx="787400" cy="769388"/>
          </a:xfrm>
          <a:prstGeom prst="rect">
            <a:avLst/>
          </a:prstGeom>
        </p:spPr>
      </p:pic>
      <p:pic>
        <p:nvPicPr>
          <p:cNvPr id="11" name="Content Placeholder 10" descr="IMG_027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>
          <a:xfrm>
            <a:off x="5237374" y="1975913"/>
            <a:ext cx="3777653" cy="4122631"/>
          </a:xfrm>
        </p:spPr>
      </p:pic>
    </p:spTree>
    <p:extLst>
      <p:ext uri="{BB962C8B-B14F-4D97-AF65-F5344CB8AC3E}">
        <p14:creationId xmlns:p14="http://schemas.microsoft.com/office/powerpoint/2010/main" val="33492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1"/>
            <a:ext cx="5044341" cy="4938495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USDA Summer Nutrition Programs = opportunity to stop nutrition gap left by school’s closure in summer</a:t>
            </a:r>
          </a:p>
          <a:p>
            <a:pPr marL="45720" indent="0">
              <a:buNone/>
            </a:pPr>
            <a:endParaRPr lang="en-US" sz="1800" dirty="0" smtClean="0"/>
          </a:p>
          <a:p>
            <a:pPr lvl="1"/>
            <a:r>
              <a:rPr lang="en-US" sz="2200" dirty="0" smtClean="0"/>
              <a:t>School districts, units of local or county government, tribal governments or nonprofits can provide free, nutritious meals to children 0-18 in low-income neighborhoods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lvl="1"/>
            <a:r>
              <a:rPr lang="en-US" sz="2200" dirty="0" smtClean="0"/>
              <a:t>A “sponsor” works with community partner </a:t>
            </a:r>
            <a:r>
              <a:rPr lang="en-US" sz="2200" smtClean="0"/>
              <a:t>sites that </a:t>
            </a:r>
            <a:r>
              <a:rPr lang="en-US" sz="2200" dirty="0" smtClean="0"/>
              <a:t>serve low-income children to </a:t>
            </a:r>
            <a:r>
              <a:rPr lang="en-US" sz="2200" smtClean="0"/>
              <a:t>provide meals</a:t>
            </a:r>
            <a:endParaRPr lang="en-US" sz="2200" dirty="0" smtClean="0"/>
          </a:p>
          <a:p>
            <a:pPr lvl="1"/>
            <a:endParaRPr lang="en-US" sz="1800" dirty="0"/>
          </a:p>
          <a:p>
            <a:pPr marL="365760" lvl="1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 USDA </a:t>
            </a:r>
            <a:r>
              <a:rPr lang="en-US" cap="none" dirty="0" smtClean="0">
                <a:latin typeface="American Typewriter"/>
                <a:cs typeface="American Typewriter"/>
              </a:rPr>
              <a:t>Summer </a:t>
            </a:r>
            <a:br>
              <a:rPr lang="en-US" cap="none" dirty="0" smtClean="0">
                <a:latin typeface="American Typewriter"/>
                <a:cs typeface="American Typewriter"/>
              </a:rPr>
            </a:br>
            <a:r>
              <a:rPr lang="en-US" cap="none" dirty="0" smtClean="0">
                <a:latin typeface="American Typewriter"/>
                <a:cs typeface="American Typewriter"/>
              </a:rPr>
              <a:t>Nutrition Programs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82" y="501237"/>
            <a:ext cx="787400" cy="769388"/>
          </a:xfrm>
          <a:prstGeom prst="rect">
            <a:avLst/>
          </a:prstGeom>
        </p:spPr>
      </p:pic>
      <p:pic>
        <p:nvPicPr>
          <p:cNvPr id="8" name="Content Placeholder 7" descr="Emiliano_Eastmon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r="19472"/>
          <a:stretch>
            <a:fillRect/>
          </a:stretch>
        </p:blipFill>
        <p:spPr>
          <a:xfrm>
            <a:off x="5501539" y="2116730"/>
            <a:ext cx="3466059" cy="3782582"/>
          </a:xfrm>
        </p:spPr>
      </p:pic>
    </p:spTree>
    <p:extLst>
      <p:ext uri="{BB962C8B-B14F-4D97-AF65-F5344CB8AC3E}">
        <p14:creationId xmlns:p14="http://schemas.microsoft.com/office/powerpoint/2010/main" val="244367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4635987" cy="487435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Summer meals help families stretch limited budgets</a:t>
            </a:r>
          </a:p>
          <a:p>
            <a:pPr lvl="1"/>
            <a:r>
              <a:rPr lang="en-US" sz="1800" dirty="0" smtClean="0"/>
              <a:t>Most families report spending more money on food in summer</a:t>
            </a:r>
          </a:p>
          <a:p>
            <a:pPr marL="605790" lvl="1" indent="-285750"/>
            <a:r>
              <a:rPr lang="en-US" sz="1800" dirty="0" smtClean="0"/>
              <a:t>Summer is the busiest time for food banks</a:t>
            </a:r>
          </a:p>
          <a:p>
            <a:pPr marL="320040" lvl="1" indent="0">
              <a:buNone/>
            </a:pPr>
            <a:endParaRPr lang="en-US" sz="1800" dirty="0"/>
          </a:p>
          <a:p>
            <a:pPr marL="331470" indent="-285750"/>
            <a:r>
              <a:rPr lang="en-US" sz="2200" dirty="0" smtClean="0"/>
              <a:t>Community summer meal sites provide a safe environment for kids</a:t>
            </a:r>
          </a:p>
          <a:p>
            <a:pPr marL="605790" lvl="1" indent="-285750"/>
            <a:r>
              <a:rPr lang="en-US" sz="1800" dirty="0" smtClean="0"/>
              <a:t>Supervised</a:t>
            </a:r>
          </a:p>
          <a:p>
            <a:pPr marL="605790" lvl="1" indent="-285750"/>
            <a:r>
              <a:rPr lang="en-US" sz="1800" dirty="0" smtClean="0"/>
              <a:t>Can provide fun activities</a:t>
            </a:r>
          </a:p>
          <a:p>
            <a:pPr marL="605790" lvl="1" indent="-285750"/>
            <a:r>
              <a:rPr lang="en-US" sz="1800" dirty="0" smtClean="0"/>
              <a:t>No proof of income or paperwork needed</a:t>
            </a:r>
          </a:p>
          <a:p>
            <a:pPr marL="605790" lvl="1" indent="-285750"/>
            <a:r>
              <a:rPr lang="en-US" sz="1800" dirty="0" smtClean="0"/>
              <a:t>Can help connect families with other community resources…and other families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How can summer meals </a:t>
            </a:r>
            <a:br>
              <a:rPr lang="en-US" cap="none" dirty="0" smtClean="0">
                <a:latin typeface="American Typewriter"/>
                <a:cs typeface="American Typewriter"/>
              </a:rPr>
            </a:br>
            <a:r>
              <a:rPr lang="en-US" cap="none" dirty="0" smtClean="0">
                <a:latin typeface="American Typewriter"/>
                <a:cs typeface="American Typewriter"/>
              </a:rPr>
              <a:t>help low-income families?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35" y="501237"/>
            <a:ext cx="787400" cy="769388"/>
          </a:xfrm>
          <a:prstGeom prst="rect">
            <a:avLst/>
          </a:prstGeom>
        </p:spPr>
      </p:pic>
      <p:pic>
        <p:nvPicPr>
          <p:cNvPr id="6" name="Content Placeholder 5" descr="DSC_020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r="21846"/>
          <a:stretch>
            <a:fillRect/>
          </a:stretch>
        </p:blipFill>
        <p:spPr>
          <a:xfrm>
            <a:off x="5308371" y="1947565"/>
            <a:ext cx="3606761" cy="4287953"/>
          </a:xfrm>
        </p:spPr>
      </p:pic>
    </p:spTree>
    <p:extLst>
      <p:ext uri="{BB962C8B-B14F-4D97-AF65-F5344CB8AC3E}">
        <p14:creationId xmlns:p14="http://schemas.microsoft.com/office/powerpoint/2010/main" val="326060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4646154" cy="46186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000" dirty="0" smtClean="0"/>
          </a:p>
          <a:p>
            <a:r>
              <a:rPr lang="en-US" sz="2100" dirty="0" smtClean="0"/>
              <a:t>Summer meal programs offer possibilities:</a:t>
            </a:r>
          </a:p>
          <a:p>
            <a:pPr lvl="1"/>
            <a:r>
              <a:rPr lang="en-US" sz="1800" dirty="0" smtClean="0"/>
              <a:t>Free, healthy meals</a:t>
            </a:r>
          </a:p>
          <a:p>
            <a:pPr lvl="1"/>
            <a:r>
              <a:rPr lang="en-US" sz="1800" dirty="0" smtClean="0"/>
              <a:t>Nutrition education/physical activity</a:t>
            </a:r>
          </a:p>
          <a:p>
            <a:pPr lvl="1"/>
            <a:r>
              <a:rPr lang="en-US" sz="1800" dirty="0" smtClean="0"/>
              <a:t>Enrichment/learning activities</a:t>
            </a:r>
          </a:p>
          <a:p>
            <a:pPr lvl="1"/>
            <a:r>
              <a:rPr lang="en-US" sz="1800" dirty="0" smtClean="0"/>
              <a:t>Facilitate community partnerships</a:t>
            </a:r>
          </a:p>
          <a:p>
            <a:pPr marL="365760" lvl="1" indent="0">
              <a:buNone/>
            </a:pPr>
            <a:endParaRPr lang="en-US" sz="1600" dirty="0"/>
          </a:p>
          <a:p>
            <a:r>
              <a:rPr lang="en-US" sz="2000" dirty="0" smtClean="0"/>
              <a:t>Provide the “glue” to building successful and sustainable community partnerships to support low-income children and their families</a:t>
            </a:r>
          </a:p>
          <a:p>
            <a:pPr>
              <a:buFont typeface="Wingdings" charset="2"/>
              <a:buChar char="§"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 smtClean="0"/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pPr marL="880110" lvl="2" indent="-285750">
              <a:buFont typeface="Wingdings" charset="2"/>
              <a:buChar char="q"/>
            </a:pPr>
            <a:endParaRPr lang="en-US" dirty="0"/>
          </a:p>
        </p:txBody>
      </p:sp>
      <p:pic>
        <p:nvPicPr>
          <p:cNvPr id="8" name="Content Placeholder 7" descr="DSC_024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r="19696"/>
          <a:stretch>
            <a:fillRect/>
          </a:stretch>
        </p:blipFill>
        <p:spPr>
          <a:xfrm>
            <a:off x="5284048" y="2244196"/>
            <a:ext cx="3478212" cy="384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    The community </a:t>
            </a:r>
            <a:br>
              <a:rPr lang="en-US" cap="none" dirty="0" smtClean="0">
                <a:latin typeface="American Typewriter"/>
                <a:cs typeface="American Typewriter"/>
              </a:rPr>
            </a:br>
            <a:r>
              <a:rPr lang="en-US" cap="none" dirty="0" smtClean="0">
                <a:latin typeface="American Typewriter"/>
                <a:cs typeface="American Typewriter"/>
              </a:rPr>
              <a:t>opportunity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35" y="501237"/>
            <a:ext cx="787400" cy="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4661645" cy="45151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out if your organization can become </a:t>
            </a:r>
            <a:r>
              <a:rPr lang="en-US" sz="2400" dirty="0" smtClean="0"/>
              <a:t>a summer meal </a:t>
            </a:r>
            <a:r>
              <a:rPr lang="en-US" sz="2400" dirty="0" smtClean="0"/>
              <a:t>site.</a:t>
            </a:r>
            <a:endParaRPr lang="en-US" sz="2400" dirty="0" smtClean="0"/>
          </a:p>
          <a:p>
            <a:pPr marL="45720" indent="0">
              <a:buNone/>
            </a:pPr>
            <a:endParaRPr lang="en-US" sz="2000" dirty="0"/>
          </a:p>
          <a:p>
            <a:r>
              <a:rPr lang="en-US" sz="2400" dirty="0" smtClean="0"/>
              <a:t>Promote local summer meal </a:t>
            </a:r>
            <a:r>
              <a:rPr lang="en-US" sz="2400" dirty="0" smtClean="0"/>
              <a:t>sites.</a:t>
            </a:r>
            <a:endParaRPr lang="en-US" sz="2400" dirty="0" smtClean="0"/>
          </a:p>
          <a:p>
            <a:pPr marL="45720" indent="0">
              <a:buNone/>
            </a:pPr>
            <a:endParaRPr lang="en-US" sz="2000" dirty="0"/>
          </a:p>
          <a:p>
            <a:r>
              <a:rPr lang="en-US" sz="2400" dirty="0" smtClean="0"/>
              <a:t>Provide </a:t>
            </a:r>
            <a:r>
              <a:rPr lang="en-US" sz="2400" dirty="0" smtClean="0"/>
              <a:t>volunteers.</a:t>
            </a:r>
            <a:endParaRPr lang="en-US" sz="2400" dirty="0" smtClean="0"/>
          </a:p>
          <a:p>
            <a:pPr marL="45720" indent="0">
              <a:buNone/>
            </a:pPr>
            <a:endParaRPr lang="en-US" sz="2400" dirty="0"/>
          </a:p>
        </p:txBody>
      </p:sp>
      <p:pic>
        <p:nvPicPr>
          <p:cNvPr id="6" name="Content Placeholder 5" descr="refb girl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r="17774"/>
          <a:stretch>
            <a:fillRect/>
          </a:stretch>
        </p:blipFill>
        <p:spPr>
          <a:xfrm>
            <a:off x="5247136" y="1719263"/>
            <a:ext cx="3439664" cy="46133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How can the faith </a:t>
            </a:r>
            <a:br>
              <a:rPr lang="en-US" cap="none" dirty="0" smtClean="0">
                <a:latin typeface="American Typewriter"/>
                <a:cs typeface="American Typewriter"/>
              </a:rPr>
            </a:br>
            <a:r>
              <a:rPr lang="en-US" cap="none" dirty="0" smtClean="0">
                <a:latin typeface="American Typewriter"/>
                <a:cs typeface="American Typewriter"/>
              </a:rPr>
              <a:t>community help?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5" y="501237"/>
            <a:ext cx="787400" cy="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487</TotalTime>
  <Words>865</Words>
  <Application>Microsoft Macintosh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Lifting up Our Communities: Strategies for Faith Leaders to Keep Kids Healthy When School’s Out </vt:lpstr>
      <vt:lpstr>Agenda</vt:lpstr>
      <vt:lpstr>A Vision for Summer</vt:lpstr>
      <vt:lpstr>Why does summer matter? </vt:lpstr>
      <vt:lpstr>Why summer matters (cont.)</vt:lpstr>
      <vt:lpstr> USDA Summer  Nutrition Programs</vt:lpstr>
      <vt:lpstr>How can summer meals  help low-income families?</vt:lpstr>
      <vt:lpstr>    The community  opportunity</vt:lpstr>
      <vt:lpstr>How can the faith  community help?</vt:lpstr>
      <vt:lpstr>CDE Summer Meal Site List</vt:lpstr>
      <vt:lpstr>California Summer Meal Coalition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Lifting up Our Communities: Strategies for Faith Leaders to Keep Kids Healthy When School’s Out </dc:title>
  <dc:creator>Patrice Chamberlain</dc:creator>
  <cp:lastModifiedBy>Patrice Chamberlain</cp:lastModifiedBy>
  <cp:revision>27</cp:revision>
  <dcterms:created xsi:type="dcterms:W3CDTF">2013-05-08T04:19:43Z</dcterms:created>
  <dcterms:modified xsi:type="dcterms:W3CDTF">2013-05-09T06:25:45Z</dcterms:modified>
</cp:coreProperties>
</file>