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74" r:id="rId2"/>
    <p:sldMasterId id="2147483693" r:id="rId3"/>
    <p:sldMasterId id="2147483695" r:id="rId4"/>
    <p:sldMasterId id="2147483700" r:id="rId5"/>
  </p:sldMasterIdLst>
  <p:notesMasterIdLst>
    <p:notesMasterId r:id="rId75"/>
  </p:notesMasterIdLst>
  <p:handoutMasterIdLst>
    <p:handoutMasterId r:id="rId76"/>
  </p:handoutMasterIdLst>
  <p:sldIdLst>
    <p:sldId id="672" r:id="rId6"/>
    <p:sldId id="673" r:id="rId7"/>
    <p:sldId id="674" r:id="rId8"/>
    <p:sldId id="676" r:id="rId9"/>
    <p:sldId id="354" r:id="rId10"/>
    <p:sldId id="605" r:id="rId11"/>
    <p:sldId id="632" r:id="rId12"/>
    <p:sldId id="634" r:id="rId13"/>
    <p:sldId id="633" r:id="rId14"/>
    <p:sldId id="638" r:id="rId15"/>
    <p:sldId id="637" r:id="rId16"/>
    <p:sldId id="635" r:id="rId17"/>
    <p:sldId id="649" r:id="rId18"/>
    <p:sldId id="592" r:id="rId19"/>
    <p:sldId id="593" r:id="rId20"/>
    <p:sldId id="594" r:id="rId21"/>
    <p:sldId id="599" r:id="rId22"/>
    <p:sldId id="600" r:id="rId23"/>
    <p:sldId id="601" r:id="rId24"/>
    <p:sldId id="602" r:id="rId25"/>
    <p:sldId id="603" r:id="rId26"/>
    <p:sldId id="604" r:id="rId27"/>
    <p:sldId id="624" r:id="rId28"/>
    <p:sldId id="606" r:id="rId29"/>
    <p:sldId id="607" r:id="rId30"/>
    <p:sldId id="608" r:id="rId31"/>
    <p:sldId id="609" r:id="rId32"/>
    <p:sldId id="610" r:id="rId33"/>
    <p:sldId id="629" r:id="rId34"/>
    <p:sldId id="616" r:id="rId35"/>
    <p:sldId id="611" r:id="rId36"/>
    <p:sldId id="626" r:id="rId37"/>
    <p:sldId id="627" r:id="rId38"/>
    <p:sldId id="613" r:id="rId39"/>
    <p:sldId id="631" r:id="rId40"/>
    <p:sldId id="614" r:id="rId41"/>
    <p:sldId id="630" r:id="rId42"/>
    <p:sldId id="617" r:id="rId43"/>
    <p:sldId id="618" r:id="rId44"/>
    <p:sldId id="620" r:id="rId45"/>
    <p:sldId id="644" r:id="rId46"/>
    <p:sldId id="645" r:id="rId47"/>
    <p:sldId id="646" r:id="rId48"/>
    <p:sldId id="647" r:id="rId49"/>
    <p:sldId id="648" r:id="rId50"/>
    <p:sldId id="642" r:id="rId51"/>
    <p:sldId id="643" r:id="rId52"/>
    <p:sldId id="678" r:id="rId53"/>
    <p:sldId id="679" r:id="rId54"/>
    <p:sldId id="680" r:id="rId55"/>
    <p:sldId id="681" r:id="rId56"/>
    <p:sldId id="682" r:id="rId57"/>
    <p:sldId id="683" r:id="rId58"/>
    <p:sldId id="684" r:id="rId59"/>
    <p:sldId id="685" r:id="rId60"/>
    <p:sldId id="686" r:id="rId61"/>
    <p:sldId id="687" r:id="rId62"/>
    <p:sldId id="688" r:id="rId63"/>
    <p:sldId id="689" r:id="rId64"/>
    <p:sldId id="690" r:id="rId65"/>
    <p:sldId id="691" r:id="rId66"/>
    <p:sldId id="692" r:id="rId67"/>
    <p:sldId id="693" r:id="rId68"/>
    <p:sldId id="694" r:id="rId69"/>
    <p:sldId id="695" r:id="rId70"/>
    <p:sldId id="696" r:id="rId71"/>
    <p:sldId id="697" r:id="rId72"/>
    <p:sldId id="698" r:id="rId73"/>
    <p:sldId id="677" r:id="rId74"/>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6666FF"/>
    <a:srgbClr val="339966"/>
    <a:srgbClr val="006600"/>
    <a:srgbClr val="009900"/>
    <a:srgbClr val="FFCC99"/>
    <a:srgbClr val="008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0" autoAdjust="0"/>
    <p:restoredTop sz="77778" autoAdjust="0"/>
  </p:normalViewPr>
  <p:slideViewPr>
    <p:cSldViewPr>
      <p:cViewPr varScale="1">
        <p:scale>
          <a:sx n="71" d="100"/>
          <a:sy n="71" d="100"/>
        </p:scale>
        <p:origin x="-666"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418" y="-102"/>
      </p:cViewPr>
      <p:guideLst>
        <p:guide orient="horz" pos="1991"/>
        <p:guide pos="288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04800" y="28575"/>
            <a:ext cx="51514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defTabSz="957263">
              <a:defRPr sz="1200" b="0" i="1">
                <a:latin typeface="Times New Roman" pitchFamily="18" charset="0"/>
              </a:defRPr>
            </a:lvl1pPr>
          </a:lstStyle>
          <a:p>
            <a:r>
              <a:rPr lang="en-US" altLang="en-US" smtClean="0"/>
              <a:t>Meaningfully Engaging the Community in the Budget Process</a:t>
            </a:r>
            <a:endParaRPr lang="en-US" altLang="en-US"/>
          </a:p>
        </p:txBody>
      </p:sp>
      <p:sp>
        <p:nvSpPr>
          <p:cNvPr id="4099" name="Rectangle 3"/>
          <p:cNvSpPr>
            <a:spLocks noGrp="1" noChangeArrowheads="1"/>
          </p:cNvSpPr>
          <p:nvPr>
            <p:ph type="dt" sz="quarter" idx="1"/>
          </p:nvPr>
        </p:nvSpPr>
        <p:spPr bwMode="auto">
          <a:xfrm>
            <a:off x="5486400" y="28575"/>
            <a:ext cx="1447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algn="r" defTabSz="957263">
              <a:defRPr sz="1200" b="0" i="1">
                <a:latin typeface="Times New Roman" pitchFamily="18" charset="0"/>
              </a:defRPr>
            </a:lvl1pPr>
          </a:lstStyle>
          <a:p>
            <a:r>
              <a:rPr lang="en-US" altLang="en-US" smtClean="0"/>
              <a:t>March 5, 2014</a:t>
            </a:r>
            <a:endParaRPr lang="en-US" altLang="en-US"/>
          </a:p>
        </p:txBody>
      </p:sp>
      <p:sp>
        <p:nvSpPr>
          <p:cNvPr id="4101" name="Rectangle 5"/>
          <p:cNvSpPr>
            <a:spLocks noGrp="1" noChangeArrowheads="1"/>
          </p:cNvSpPr>
          <p:nvPr>
            <p:ph type="sldNum" sz="quarter" idx="3"/>
          </p:nvPr>
        </p:nvSpPr>
        <p:spPr bwMode="auto">
          <a:xfrm>
            <a:off x="4144963" y="9094788"/>
            <a:ext cx="2789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algn="r" defTabSz="957263">
              <a:defRPr sz="1200" b="0">
                <a:latin typeface="Times New Roman" pitchFamily="18" charset="0"/>
              </a:defRPr>
            </a:lvl1pPr>
          </a:lstStyle>
          <a:p>
            <a:fld id="{3505A1AE-A82E-4D00-8672-F438D7019032}" type="slidenum">
              <a:rPr lang="en-US" altLang="en-US"/>
              <a:pPr/>
              <a:t>‹#›</a:t>
            </a:fld>
            <a:endParaRPr lang="en-US" alt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067800"/>
            <a:ext cx="5794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0181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28575"/>
            <a:ext cx="31702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defTabSz="957263">
              <a:defRPr sz="1000" b="0" i="1"/>
            </a:lvl1pPr>
          </a:lstStyle>
          <a:p>
            <a:r>
              <a:rPr lang="en-US" altLang="en-US" smtClean="0"/>
              <a:t>Meaningfully Engaging the Community in the Budget Process</a:t>
            </a:r>
            <a:endParaRPr lang="en-US" altLang="en-US"/>
          </a:p>
        </p:txBody>
      </p:sp>
      <p:sp>
        <p:nvSpPr>
          <p:cNvPr id="2051" name="Rectangle 3"/>
          <p:cNvSpPr>
            <a:spLocks noGrp="1" noChangeArrowheads="1"/>
          </p:cNvSpPr>
          <p:nvPr>
            <p:ph type="dt" idx="1"/>
          </p:nvPr>
        </p:nvSpPr>
        <p:spPr bwMode="auto">
          <a:xfrm>
            <a:off x="4144963" y="28575"/>
            <a:ext cx="3170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t" anchorCtr="0" compatLnSpc="1">
            <a:prstTxWarp prst="textNoShape">
              <a:avLst/>
            </a:prstTxWarp>
          </a:bodyPr>
          <a:lstStyle>
            <a:lvl1pPr algn="r" defTabSz="957263">
              <a:defRPr sz="1000" b="0" i="1"/>
            </a:lvl1pPr>
          </a:lstStyle>
          <a:p>
            <a:r>
              <a:rPr lang="en-US" altLang="en-US" smtClean="0"/>
              <a:t>March 5, 2014</a:t>
            </a:r>
            <a:endParaRPr lang="en-US" altLang="en-US"/>
          </a:p>
        </p:txBody>
      </p:sp>
      <p:sp>
        <p:nvSpPr>
          <p:cNvPr id="2052" name="Rectangle 4"/>
          <p:cNvSpPr>
            <a:spLocks noGrp="1" noRot="1" noChangeAspect="1" noChangeArrowheads="1" noTextEdit="1"/>
          </p:cNvSpPr>
          <p:nvPr>
            <p:ph type="sldImg" idx="2"/>
          </p:nvPr>
        </p:nvSpPr>
        <p:spPr bwMode="auto">
          <a:xfrm>
            <a:off x="1285875" y="752475"/>
            <a:ext cx="4749800" cy="35623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76313" y="4560888"/>
            <a:ext cx="5362575" cy="42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94" tIns="48197" rIns="96394" bIns="4819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9094788"/>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defTabSz="957263">
              <a:defRPr sz="1000" b="0" i="1"/>
            </a:lvl1pPr>
          </a:lstStyle>
          <a:p>
            <a:endParaRPr lang="en-US" altLang="en-US"/>
          </a:p>
        </p:txBody>
      </p:sp>
      <p:sp>
        <p:nvSpPr>
          <p:cNvPr id="2055" name="Rectangle 7"/>
          <p:cNvSpPr>
            <a:spLocks noGrp="1" noChangeArrowheads="1"/>
          </p:cNvSpPr>
          <p:nvPr>
            <p:ph type="sldNum" sz="quarter" idx="5"/>
          </p:nvPr>
        </p:nvSpPr>
        <p:spPr bwMode="auto">
          <a:xfrm>
            <a:off x="4144963" y="9094788"/>
            <a:ext cx="3170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4" tIns="0" rIns="19944" bIns="0" numCol="1" anchor="b" anchorCtr="0" compatLnSpc="1">
            <a:prstTxWarp prst="textNoShape">
              <a:avLst/>
            </a:prstTxWarp>
          </a:bodyPr>
          <a:lstStyle>
            <a:lvl1pPr algn="r" defTabSz="957263">
              <a:defRPr sz="1000" b="0" i="1"/>
            </a:lvl1pPr>
          </a:lstStyle>
          <a:p>
            <a:fld id="{0495D582-6D8C-4C54-B66A-41854D6D6B8D}" type="slidenum">
              <a:rPr lang="en-US" altLang="en-US"/>
              <a:pPr/>
              <a:t>‹#›</a:t>
            </a:fld>
            <a:endParaRPr lang="en-US" altLang="en-US"/>
          </a:p>
        </p:txBody>
      </p:sp>
    </p:spTree>
    <p:extLst>
      <p:ext uri="{BB962C8B-B14F-4D97-AF65-F5344CB8AC3E}">
        <p14:creationId xmlns:p14="http://schemas.microsoft.com/office/powerpoint/2010/main" val="220095121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latin typeface="+mn-lt"/>
              </a:rPr>
              <a:t>The Institute for Local Government promotes good government at the local level with practical, impartial and easy-to-use resources for California communities. ILG’s resources are in many areas including ethics, collaboration, public engagement and sustainable communities. ILG is the research and education affiliate of the California State Association of Counties and the League of California Cities.</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dirty="0"/>
          </a:p>
          <a:p>
            <a:endParaRPr lang="en-US" sz="1700" dirty="0"/>
          </a:p>
          <a:p>
            <a:endParaRPr lang="en-US" sz="1700"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427023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endParaRPr lang="en-US" dirty="0"/>
          </a:p>
          <a:p>
            <a:endParaRPr lang="en-US" dirty="0"/>
          </a:p>
          <a:p>
            <a:pPr defTabSz="914319"/>
            <a:endParaRPr lang="en-US" dirty="0"/>
          </a:p>
          <a:p>
            <a:pPr defTabSz="914319"/>
            <a:endParaRPr lang="en-US" dirty="0"/>
          </a:p>
          <a:p>
            <a:pPr defTabSz="914319"/>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06429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1256100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35">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3258258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320665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325825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mn-lt"/>
              </a:rPr>
              <a:t>Plan consists of:</a:t>
            </a:r>
          </a:p>
          <a:p>
            <a:pPr marL="362480" indent="-362480">
              <a:buFontTx/>
              <a:buChar char="-"/>
            </a:pPr>
            <a:r>
              <a:rPr lang="en-US" sz="1300" dirty="0">
                <a:latin typeface="+mn-lt"/>
              </a:rPr>
              <a:t>Executive Summary</a:t>
            </a:r>
          </a:p>
          <a:p>
            <a:pPr marL="362480" indent="-362480">
              <a:buFontTx/>
              <a:buChar char="-"/>
            </a:pPr>
            <a:r>
              <a:rPr lang="en-US" sz="1300" dirty="0">
                <a:latin typeface="+mn-lt"/>
              </a:rPr>
              <a:t>The Work Plans with a </a:t>
            </a:r>
            <a:r>
              <a:rPr lang="en-US" sz="1300" b="1" dirty="0">
                <a:latin typeface="+mn-lt"/>
              </a:rPr>
              <a:t>nifty Cheat Sheet that can be used to easily view the work plans and all activities</a:t>
            </a:r>
          </a:p>
          <a:p>
            <a:pPr marL="362480" indent="-362480">
              <a:buFontTx/>
              <a:buChar char="-"/>
            </a:pPr>
            <a:r>
              <a:rPr lang="en-US" sz="1300" dirty="0">
                <a:latin typeface="+mn-lt"/>
              </a:rPr>
              <a:t>List of Council’s Goals set on  </a:t>
            </a:r>
            <a:r>
              <a:rPr lang="en-US" sz="1300" dirty="0" err="1">
                <a:latin typeface="+mn-lt"/>
              </a:rPr>
              <a:t>feb.</a:t>
            </a:r>
            <a:r>
              <a:rPr lang="en-US" sz="1300" dirty="0">
                <a:latin typeface="+mn-lt"/>
              </a:rPr>
              <a:t> 9</a:t>
            </a:r>
            <a:r>
              <a:rPr lang="en-US" sz="1300" baseline="30000" dirty="0">
                <a:latin typeface="+mn-lt"/>
              </a:rPr>
              <a:t>th</a:t>
            </a:r>
            <a:r>
              <a:rPr lang="en-US" sz="1300" dirty="0">
                <a:latin typeface="+mn-lt"/>
              </a:rPr>
              <a:t> </a:t>
            </a:r>
          </a:p>
          <a:p>
            <a:pPr marL="362480" indent="-362480">
              <a:buFontTx/>
              <a:buChar char="-"/>
            </a:pPr>
            <a:r>
              <a:rPr lang="en-US" sz="1300" dirty="0">
                <a:latin typeface="+mn-lt"/>
              </a:rPr>
              <a:t>And the full Community Outreach report</a:t>
            </a:r>
          </a:p>
          <a:p>
            <a:endParaRPr lang="en-US" sz="1300" dirty="0">
              <a:latin typeface="+mn-lt"/>
            </a:endParaRPr>
          </a:p>
          <a:p>
            <a:r>
              <a:rPr lang="en-US" sz="1300" dirty="0">
                <a:latin typeface="+mn-lt"/>
              </a:rPr>
              <a:t>The Plan can view on the City website by</a:t>
            </a:r>
            <a:r>
              <a:rPr lang="en-US" sz="1300" b="1" dirty="0">
                <a:solidFill>
                  <a:prstClr val="black"/>
                </a:solidFill>
                <a:latin typeface="Palatino Linotype"/>
              </a:rPr>
              <a:t> clicking on the </a:t>
            </a:r>
            <a:r>
              <a:rPr lang="en-US" sz="1300" b="1" dirty="0">
                <a:solidFill>
                  <a:srgbClr val="078341"/>
                </a:solidFill>
                <a:latin typeface="Palatino Linotype"/>
              </a:rPr>
              <a:t>Plan Monrovia tab from the home page</a:t>
            </a:r>
            <a:endParaRPr lang="en-US" sz="1300" b="1" dirty="0">
              <a:solidFill>
                <a:srgbClr val="078341"/>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022594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35" eaLnBrk="1" fontAlgn="auto" hangingPunct="1">
              <a:spcBef>
                <a:spcPts val="0"/>
              </a:spcBef>
              <a:spcAft>
                <a:spcPts val="0"/>
              </a:spcAft>
              <a:defRPr/>
            </a:pPr>
            <a:r>
              <a:rPr lang="en-US" sz="1500" dirty="0"/>
              <a:t>From the Plan Monrovia page (click for red circle) you can view the full plan as well as view any updates on the work being done in each of the goals.</a:t>
            </a:r>
          </a:p>
          <a:p>
            <a:pPr defTabSz="948335">
              <a:defRPr/>
            </a:pPr>
            <a:endParaRPr lang="en-US" sz="1500"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22963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325825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06429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t>Meaningfully Engaging the Community in the Budget Process</a:t>
            </a:r>
            <a:endParaRPr lang="en-US" altLang="en-US"/>
          </a:p>
        </p:txBody>
      </p:sp>
      <p:sp>
        <p:nvSpPr>
          <p:cNvPr id="5" name="Rectangle 3"/>
          <p:cNvSpPr>
            <a:spLocks noGrp="1" noChangeArrowheads="1"/>
          </p:cNvSpPr>
          <p:nvPr>
            <p:ph type="dt" idx="1"/>
          </p:nvPr>
        </p:nvSpPr>
        <p:spPr>
          <a:ln/>
        </p:spPr>
        <p:txBody>
          <a:bodyPr/>
          <a:lstStyle/>
          <a:p>
            <a:r>
              <a:rPr lang="en-US" altLang="en-US" smtClean="0"/>
              <a:t>March 5, 2014</a:t>
            </a:r>
            <a:endParaRPr lang="en-US" altLang="en-US"/>
          </a:p>
        </p:txBody>
      </p:sp>
      <p:sp>
        <p:nvSpPr>
          <p:cNvPr id="7" name="Rectangle 7"/>
          <p:cNvSpPr>
            <a:spLocks noGrp="1" noChangeArrowheads="1"/>
          </p:cNvSpPr>
          <p:nvPr>
            <p:ph type="sldNum" sz="quarter" idx="5"/>
          </p:nvPr>
        </p:nvSpPr>
        <p:spPr>
          <a:ln/>
        </p:spPr>
        <p:txBody>
          <a:bodyPr/>
          <a:lstStyle/>
          <a:p>
            <a:fld id="{547A5909-AA04-495B-B500-A04FCF5283FD}" type="slidenum">
              <a:rPr lang="en-US" altLang="en-US"/>
              <a:pPr/>
              <a:t>5</a:t>
            </a:fld>
            <a:endParaRPr lang="en-US" altLang="en-US"/>
          </a:p>
        </p:txBody>
      </p:sp>
      <p:sp>
        <p:nvSpPr>
          <p:cNvPr id="234498" name="Rectangle 2"/>
          <p:cNvSpPr>
            <a:spLocks noGrp="1" noRot="1" noChangeAspect="1" noChangeArrowheads="1" noTextEdit="1"/>
          </p:cNvSpPr>
          <p:nvPr>
            <p:ph type="sldImg"/>
          </p:nvPr>
        </p:nvSpPr>
        <p:spPr>
          <a:xfrm>
            <a:off x="1212850" y="708025"/>
            <a:ext cx="4833938" cy="3625850"/>
          </a:xfrm>
          <a:ln/>
        </p:spPr>
      </p:sp>
      <p:sp>
        <p:nvSpPr>
          <p:cNvPr id="234499" name="Rectangle 3"/>
          <p:cNvSpPr>
            <a:spLocks noGrp="1" noChangeArrowheads="1"/>
          </p:cNvSpPr>
          <p:nvPr>
            <p:ph type="body" idx="1"/>
          </p:nvPr>
        </p:nvSpPr>
        <p:spPr>
          <a:xfrm>
            <a:off x="957263" y="4572000"/>
            <a:ext cx="5346700" cy="4333875"/>
          </a:xfrm>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3258258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2122888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376271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86394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b="1" dirty="0"/>
          </a:p>
        </p:txBody>
      </p:sp>
      <p:sp>
        <p:nvSpPr>
          <p:cNvPr id="4" name="Slide Number Placeholder 3"/>
          <p:cNvSpPr>
            <a:spLocks noGrp="1"/>
          </p:cNvSpPr>
          <p:nvPr>
            <p:ph type="sldNum" sz="quarter" idx="10"/>
          </p:nvPr>
        </p:nvSpPr>
        <p:spPr/>
        <p:txBody>
          <a:bodyPr/>
          <a:lstStyle/>
          <a:p>
            <a:pPr>
              <a:defRPr/>
            </a:pPr>
            <a:fld id="{AAF89B62-5B0F-4DF3-9251-1A2D57A0F665}" type="slidenum">
              <a:rPr lang="en-US">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223877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D6F71-91F9-4C1F-9522-689B4A82DEA1}"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7799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smtClean="0">
                <a:solidFill>
                  <a:prstClr val="black"/>
                </a:solidFill>
              </a:rPr>
              <a:t>Meaningfully Engaging the Community in the Budget Process</a:t>
            </a:r>
            <a:endParaRPr lang="en-US" dirty="0">
              <a:solidFill>
                <a:prstClr val="black"/>
              </a:solidFill>
            </a:endParaRPr>
          </a:p>
        </p:txBody>
      </p:sp>
      <p:sp>
        <p:nvSpPr>
          <p:cNvPr id="8" name="Rectangle 3"/>
          <p:cNvSpPr>
            <a:spLocks noGrp="1" noChangeArrowheads="1"/>
          </p:cNvSpPr>
          <p:nvPr>
            <p:ph type="dt" idx="1"/>
          </p:nvPr>
        </p:nvSpPr>
        <p:spPr>
          <a:ln/>
        </p:spPr>
        <p:txBody>
          <a:bodyPr/>
          <a:lstStyle/>
          <a:p>
            <a:r>
              <a:rPr lang="en-US" smtClean="0">
                <a:solidFill>
                  <a:prstClr val="black"/>
                </a:solidFill>
              </a:rPr>
              <a:t>March 5, 2014</a:t>
            </a:r>
            <a:endParaRPr lang="en-US" dirty="0">
              <a:solidFill>
                <a:prstClr val="black"/>
              </a:solidFill>
            </a:endParaRPr>
          </a:p>
        </p:txBody>
      </p:sp>
      <p:sp>
        <p:nvSpPr>
          <p:cNvPr id="9" name="Rectangle 7"/>
          <p:cNvSpPr>
            <a:spLocks noGrp="1" noChangeArrowheads="1"/>
          </p:cNvSpPr>
          <p:nvPr>
            <p:ph type="sldNum" sz="quarter" idx="5"/>
          </p:nvPr>
        </p:nvSpPr>
        <p:spPr>
          <a:ln/>
        </p:spPr>
        <p:txBody>
          <a:bodyPr/>
          <a:lstStyle/>
          <a:p>
            <a:pPr>
              <a:defRPr/>
            </a:pPr>
            <a:fld id="{9F114A10-B8CA-4D9F-8C73-C25501B22AE9}" type="slidenum">
              <a:rPr lang="en-US">
                <a:solidFill>
                  <a:prstClr val="black"/>
                </a:solidFill>
              </a:rPr>
              <a:pPr>
                <a:defRPr/>
              </a:pPr>
              <a:t>51</a:t>
            </a:fld>
            <a:endParaRPr lang="en-US" dirty="0">
              <a:solidFill>
                <a:prstClr val="black"/>
              </a:solidFill>
            </a:endParaRPr>
          </a:p>
        </p:txBody>
      </p:sp>
      <p:sp>
        <p:nvSpPr>
          <p:cNvPr id="31746" name="Rectangle 2"/>
          <p:cNvSpPr txBox="1">
            <a:spLocks noGrp="1" noChangeArrowheads="1"/>
          </p:cNvSpPr>
          <p:nvPr/>
        </p:nvSpPr>
        <p:spPr bwMode="auto">
          <a:xfrm>
            <a:off x="6" y="4"/>
            <a:ext cx="3193627"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78" tIns="47589" rIns="95178" bIns="47589"/>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eaLnBrk="1" fontAlgn="auto" hangingPunct="1">
              <a:spcBef>
                <a:spcPts val="0"/>
              </a:spcBef>
              <a:spcAft>
                <a:spcPts val="0"/>
              </a:spcAft>
            </a:pPr>
            <a:r>
              <a:rPr lang="en-US" sz="1300" b="0" dirty="0">
                <a:solidFill>
                  <a:prstClr val="black"/>
                </a:solidFill>
              </a:rPr>
              <a:t>2012-13 Budget Process, Calendar and Document</a:t>
            </a:r>
          </a:p>
        </p:txBody>
      </p:sp>
      <p:sp>
        <p:nvSpPr>
          <p:cNvPr id="31747" name="Rectangle 3"/>
          <p:cNvSpPr txBox="1">
            <a:spLocks noGrp="1" noChangeArrowheads="1"/>
          </p:cNvSpPr>
          <p:nvPr/>
        </p:nvSpPr>
        <p:spPr bwMode="auto">
          <a:xfrm>
            <a:off x="4150364" y="4"/>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78" tIns="47589" rIns="95178" bIns="47589"/>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fontAlgn="auto" hangingPunct="1">
              <a:spcBef>
                <a:spcPts val="0"/>
              </a:spcBef>
              <a:spcAft>
                <a:spcPts val="0"/>
              </a:spcAft>
            </a:pPr>
            <a:r>
              <a:rPr lang="en-US" sz="1300" b="0" dirty="0">
                <a:solidFill>
                  <a:prstClr val="black"/>
                </a:solidFill>
              </a:rPr>
              <a:t>November 9, 2011</a:t>
            </a:r>
          </a:p>
        </p:txBody>
      </p:sp>
      <p:sp>
        <p:nvSpPr>
          <p:cNvPr id="31748" name="Rectangle 7"/>
          <p:cNvSpPr txBox="1">
            <a:spLocks noGrp="1" noChangeArrowheads="1"/>
          </p:cNvSpPr>
          <p:nvPr/>
        </p:nvSpPr>
        <p:spPr bwMode="auto">
          <a:xfrm>
            <a:off x="4150364" y="9141456"/>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78" tIns="47589" rIns="95178" bIns="47589" anchor="b"/>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fontAlgn="auto" hangingPunct="1">
              <a:spcBef>
                <a:spcPts val="0"/>
              </a:spcBef>
              <a:spcAft>
                <a:spcPts val="0"/>
              </a:spcAft>
            </a:pPr>
            <a:fld id="{346F3899-CE67-4D5A-8ABA-92B803B41C40}" type="slidenum">
              <a:rPr lang="en-US" sz="1300" b="0">
                <a:solidFill>
                  <a:prstClr val="black"/>
                </a:solidFill>
              </a:rPr>
              <a:pPr algn="r" eaLnBrk="1" fontAlgn="auto" hangingPunct="1">
                <a:spcBef>
                  <a:spcPts val="0"/>
                </a:spcBef>
                <a:spcAft>
                  <a:spcPts val="0"/>
                </a:spcAft>
              </a:pPr>
              <a:t>51</a:t>
            </a:fld>
            <a:endParaRPr lang="en-US" sz="1300" b="0" dirty="0">
              <a:solidFill>
                <a:prstClr val="black"/>
              </a:solidFill>
            </a:endParaRPr>
          </a:p>
        </p:txBody>
      </p:sp>
      <p:sp>
        <p:nvSpPr>
          <p:cNvPr id="31749" name="Rectangle 2"/>
          <p:cNvSpPr>
            <a:spLocks noGrp="1" noRot="1" noChangeAspect="1" noChangeArrowheads="1" noTextEdit="1"/>
          </p:cNvSpPr>
          <p:nvPr>
            <p:ph type="sldImg"/>
          </p:nvPr>
        </p:nvSpPr>
        <p:spPr>
          <a:xfrm>
            <a:off x="1257300" y="720725"/>
            <a:ext cx="4803775" cy="3602038"/>
          </a:xfrm>
          <a:ln/>
        </p:spPr>
      </p:sp>
      <p:sp>
        <p:nvSpPr>
          <p:cNvPr id="31750" name="Rectangle 3"/>
          <p:cNvSpPr>
            <a:spLocks noGrp="1" noChangeArrowheads="1"/>
          </p:cNvSpPr>
          <p:nvPr>
            <p:ph type="body" idx="1"/>
          </p:nvPr>
        </p:nvSpPr>
        <p:spPr>
          <a:xfrm>
            <a:off x="975361" y="4560697"/>
            <a:ext cx="5364480" cy="4319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smtClean="0">
                <a:solidFill>
                  <a:prstClr val="black"/>
                </a:solidFill>
              </a:rPr>
              <a:t>Meaningfully Engaging the Community in the Budget Process</a:t>
            </a:r>
            <a:endParaRPr lang="en-US" dirty="0">
              <a:solidFill>
                <a:prstClr val="black"/>
              </a:solidFill>
            </a:endParaRPr>
          </a:p>
        </p:txBody>
      </p:sp>
      <p:sp>
        <p:nvSpPr>
          <p:cNvPr id="8" name="Rectangle 3"/>
          <p:cNvSpPr>
            <a:spLocks noGrp="1" noChangeArrowheads="1"/>
          </p:cNvSpPr>
          <p:nvPr>
            <p:ph type="dt" idx="1"/>
          </p:nvPr>
        </p:nvSpPr>
        <p:spPr>
          <a:ln/>
        </p:spPr>
        <p:txBody>
          <a:bodyPr/>
          <a:lstStyle/>
          <a:p>
            <a:r>
              <a:rPr lang="en-US" smtClean="0">
                <a:solidFill>
                  <a:prstClr val="black"/>
                </a:solidFill>
              </a:rPr>
              <a:t>March 5, 2014</a:t>
            </a:r>
            <a:endParaRPr lang="en-US" dirty="0">
              <a:solidFill>
                <a:prstClr val="black"/>
              </a:solidFill>
            </a:endParaRPr>
          </a:p>
        </p:txBody>
      </p:sp>
      <p:sp>
        <p:nvSpPr>
          <p:cNvPr id="9" name="Rectangle 7"/>
          <p:cNvSpPr>
            <a:spLocks noGrp="1" noChangeArrowheads="1"/>
          </p:cNvSpPr>
          <p:nvPr>
            <p:ph type="sldNum" sz="quarter" idx="5"/>
          </p:nvPr>
        </p:nvSpPr>
        <p:spPr>
          <a:ln/>
        </p:spPr>
        <p:txBody>
          <a:bodyPr/>
          <a:lstStyle/>
          <a:p>
            <a:pPr>
              <a:defRPr/>
            </a:pPr>
            <a:fld id="{9F114A10-B8CA-4D9F-8C73-C25501B22AE9}" type="slidenum">
              <a:rPr lang="en-US">
                <a:solidFill>
                  <a:prstClr val="black"/>
                </a:solidFill>
              </a:rPr>
              <a:pPr>
                <a:defRPr/>
              </a:pPr>
              <a:t>52</a:t>
            </a:fld>
            <a:endParaRPr lang="en-US" dirty="0">
              <a:solidFill>
                <a:prstClr val="black"/>
              </a:solidFill>
            </a:endParaRPr>
          </a:p>
        </p:txBody>
      </p:sp>
      <p:sp>
        <p:nvSpPr>
          <p:cNvPr id="31746" name="Rectangle 2"/>
          <p:cNvSpPr txBox="1">
            <a:spLocks noGrp="1" noChangeArrowheads="1"/>
          </p:cNvSpPr>
          <p:nvPr/>
        </p:nvSpPr>
        <p:spPr bwMode="auto">
          <a:xfrm>
            <a:off x="4" y="2"/>
            <a:ext cx="3193627"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eaLnBrk="1" hangingPunct="1"/>
            <a:r>
              <a:rPr lang="en-US" sz="1200" b="0" dirty="0">
                <a:solidFill>
                  <a:prstClr val="black"/>
                </a:solidFill>
              </a:rPr>
              <a:t>2012-13 Budget Process, Calendar and Document</a:t>
            </a:r>
          </a:p>
        </p:txBody>
      </p:sp>
      <p:sp>
        <p:nvSpPr>
          <p:cNvPr id="31747" name="Rectangle 3"/>
          <p:cNvSpPr txBox="1">
            <a:spLocks noGrp="1" noChangeArrowheads="1"/>
          </p:cNvSpPr>
          <p:nvPr/>
        </p:nvSpPr>
        <p:spPr bwMode="auto">
          <a:xfrm>
            <a:off x="4150363" y="2"/>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hangingPunct="1"/>
            <a:r>
              <a:rPr lang="en-US" sz="1200" b="0" dirty="0">
                <a:solidFill>
                  <a:prstClr val="black"/>
                </a:solidFill>
              </a:rPr>
              <a:t>November 9, 2011</a:t>
            </a:r>
          </a:p>
        </p:txBody>
      </p:sp>
      <p:sp>
        <p:nvSpPr>
          <p:cNvPr id="31748" name="Rectangle 7"/>
          <p:cNvSpPr txBox="1">
            <a:spLocks noGrp="1" noChangeArrowheads="1"/>
          </p:cNvSpPr>
          <p:nvPr/>
        </p:nvSpPr>
        <p:spPr bwMode="auto">
          <a:xfrm>
            <a:off x="4150363" y="9141455"/>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nchor="b"/>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hangingPunct="1"/>
            <a:fld id="{346F3899-CE67-4D5A-8ABA-92B803B41C40}" type="slidenum">
              <a:rPr lang="en-US" sz="1200" b="0">
                <a:solidFill>
                  <a:prstClr val="black"/>
                </a:solidFill>
              </a:rPr>
              <a:pPr algn="r" eaLnBrk="1" hangingPunct="1"/>
              <a:t>52</a:t>
            </a:fld>
            <a:endParaRPr lang="en-US" sz="1200" b="0" dirty="0">
              <a:solidFill>
                <a:prstClr val="black"/>
              </a:solidFill>
            </a:endParaRPr>
          </a:p>
        </p:txBody>
      </p:sp>
      <p:sp>
        <p:nvSpPr>
          <p:cNvPr id="31749" name="Rectangle 2"/>
          <p:cNvSpPr>
            <a:spLocks noGrp="1" noRot="1" noChangeAspect="1" noChangeArrowheads="1" noTextEdit="1"/>
          </p:cNvSpPr>
          <p:nvPr>
            <p:ph type="sldImg"/>
          </p:nvPr>
        </p:nvSpPr>
        <p:spPr>
          <a:xfrm>
            <a:off x="1257300" y="720725"/>
            <a:ext cx="4803775" cy="3602038"/>
          </a:xfrm>
          <a:ln/>
        </p:spPr>
      </p:sp>
      <p:sp>
        <p:nvSpPr>
          <p:cNvPr id="31750" name="Rectangle 3"/>
          <p:cNvSpPr>
            <a:spLocks noGrp="1" noChangeArrowheads="1"/>
          </p:cNvSpPr>
          <p:nvPr>
            <p:ph type="body" idx="1"/>
          </p:nvPr>
        </p:nvSpPr>
        <p:spPr>
          <a:xfrm>
            <a:off x="975361" y="4560696"/>
            <a:ext cx="5364480" cy="4319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smtClean="0">
                <a:solidFill>
                  <a:prstClr val="black"/>
                </a:solidFill>
              </a:rPr>
              <a:t>Meaningfully Engaging the Community in the Budget Process</a:t>
            </a:r>
            <a:endParaRPr lang="en-US" dirty="0">
              <a:solidFill>
                <a:prstClr val="black"/>
              </a:solidFill>
            </a:endParaRPr>
          </a:p>
        </p:txBody>
      </p:sp>
      <p:sp>
        <p:nvSpPr>
          <p:cNvPr id="8" name="Rectangle 3"/>
          <p:cNvSpPr>
            <a:spLocks noGrp="1" noChangeArrowheads="1"/>
          </p:cNvSpPr>
          <p:nvPr>
            <p:ph type="dt" idx="1"/>
          </p:nvPr>
        </p:nvSpPr>
        <p:spPr>
          <a:ln/>
        </p:spPr>
        <p:txBody>
          <a:bodyPr/>
          <a:lstStyle/>
          <a:p>
            <a:r>
              <a:rPr lang="en-US" smtClean="0">
                <a:solidFill>
                  <a:prstClr val="black"/>
                </a:solidFill>
              </a:rPr>
              <a:t>March 5, 2014</a:t>
            </a:r>
            <a:endParaRPr lang="en-US" dirty="0">
              <a:solidFill>
                <a:prstClr val="black"/>
              </a:solidFill>
            </a:endParaRPr>
          </a:p>
        </p:txBody>
      </p:sp>
      <p:sp>
        <p:nvSpPr>
          <p:cNvPr id="9" name="Rectangle 7"/>
          <p:cNvSpPr>
            <a:spLocks noGrp="1" noChangeArrowheads="1"/>
          </p:cNvSpPr>
          <p:nvPr>
            <p:ph type="sldNum" sz="quarter" idx="5"/>
          </p:nvPr>
        </p:nvSpPr>
        <p:spPr>
          <a:ln/>
        </p:spPr>
        <p:txBody>
          <a:bodyPr/>
          <a:lstStyle/>
          <a:p>
            <a:pPr>
              <a:defRPr/>
            </a:pPr>
            <a:fld id="{9F114A10-B8CA-4D9F-8C73-C25501B22AE9}" type="slidenum">
              <a:rPr lang="en-US">
                <a:solidFill>
                  <a:prstClr val="black"/>
                </a:solidFill>
              </a:rPr>
              <a:pPr>
                <a:defRPr/>
              </a:pPr>
              <a:t>53</a:t>
            </a:fld>
            <a:endParaRPr lang="en-US" dirty="0">
              <a:solidFill>
                <a:prstClr val="black"/>
              </a:solidFill>
            </a:endParaRPr>
          </a:p>
        </p:txBody>
      </p:sp>
      <p:sp>
        <p:nvSpPr>
          <p:cNvPr id="31746" name="Rectangle 2"/>
          <p:cNvSpPr txBox="1">
            <a:spLocks noGrp="1" noChangeArrowheads="1"/>
          </p:cNvSpPr>
          <p:nvPr/>
        </p:nvSpPr>
        <p:spPr bwMode="auto">
          <a:xfrm>
            <a:off x="4" y="2"/>
            <a:ext cx="3193627"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eaLnBrk="1" hangingPunct="1"/>
            <a:r>
              <a:rPr lang="en-US" sz="1200" b="0" dirty="0">
                <a:solidFill>
                  <a:prstClr val="black"/>
                </a:solidFill>
              </a:rPr>
              <a:t>2012-13 Budget Process, Calendar and Document</a:t>
            </a:r>
          </a:p>
        </p:txBody>
      </p:sp>
      <p:sp>
        <p:nvSpPr>
          <p:cNvPr id="31747" name="Rectangle 3"/>
          <p:cNvSpPr txBox="1">
            <a:spLocks noGrp="1" noChangeArrowheads="1"/>
          </p:cNvSpPr>
          <p:nvPr/>
        </p:nvSpPr>
        <p:spPr bwMode="auto">
          <a:xfrm>
            <a:off x="4150363" y="2"/>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hangingPunct="1"/>
            <a:r>
              <a:rPr lang="en-US" sz="1200" b="0" dirty="0">
                <a:solidFill>
                  <a:prstClr val="black"/>
                </a:solidFill>
              </a:rPr>
              <a:t>November 9, 2011</a:t>
            </a:r>
          </a:p>
        </p:txBody>
      </p:sp>
      <p:sp>
        <p:nvSpPr>
          <p:cNvPr id="31748" name="Rectangle 7"/>
          <p:cNvSpPr txBox="1">
            <a:spLocks noGrp="1" noChangeArrowheads="1"/>
          </p:cNvSpPr>
          <p:nvPr/>
        </p:nvSpPr>
        <p:spPr bwMode="auto">
          <a:xfrm>
            <a:off x="4150363" y="9141455"/>
            <a:ext cx="3191933" cy="47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3" rIns="95183" bIns="47593" anchor="b"/>
          <a:lstStyle>
            <a:lvl1pPr defTabSz="900113">
              <a:defRPr sz="2400">
                <a:solidFill>
                  <a:schemeClr val="tx1"/>
                </a:solidFill>
                <a:latin typeface="Arial" charset="0"/>
              </a:defRPr>
            </a:lvl1pPr>
            <a:lvl2pPr marL="742950" indent="-285750" defTabSz="900113">
              <a:defRPr sz="2400">
                <a:solidFill>
                  <a:schemeClr val="tx1"/>
                </a:solidFill>
                <a:latin typeface="Arial" charset="0"/>
              </a:defRPr>
            </a:lvl2pPr>
            <a:lvl3pPr marL="1143000" indent="-228600" defTabSz="900113">
              <a:defRPr sz="2400">
                <a:solidFill>
                  <a:schemeClr val="tx1"/>
                </a:solidFill>
                <a:latin typeface="Arial" charset="0"/>
              </a:defRPr>
            </a:lvl3pPr>
            <a:lvl4pPr marL="1600200" indent="-228600" defTabSz="900113">
              <a:defRPr sz="2400">
                <a:solidFill>
                  <a:schemeClr val="tx1"/>
                </a:solidFill>
                <a:latin typeface="Arial" charset="0"/>
              </a:defRPr>
            </a:lvl4pPr>
            <a:lvl5pPr marL="2057400" indent="-228600" defTabSz="900113">
              <a:defRPr sz="2400">
                <a:solidFill>
                  <a:schemeClr val="tx1"/>
                </a:solidFill>
                <a:latin typeface="Arial" charset="0"/>
              </a:defRPr>
            </a:lvl5pPr>
            <a:lvl6pPr marL="2514600" indent="-228600" defTabSz="900113" eaLnBrk="0" fontAlgn="base" hangingPunct="0">
              <a:spcBef>
                <a:spcPct val="0"/>
              </a:spcBef>
              <a:spcAft>
                <a:spcPct val="0"/>
              </a:spcAft>
              <a:defRPr sz="2400">
                <a:solidFill>
                  <a:schemeClr val="tx1"/>
                </a:solidFill>
                <a:latin typeface="Arial" charset="0"/>
              </a:defRPr>
            </a:lvl6pPr>
            <a:lvl7pPr marL="2971800" indent="-228600" defTabSz="900113" eaLnBrk="0" fontAlgn="base" hangingPunct="0">
              <a:spcBef>
                <a:spcPct val="0"/>
              </a:spcBef>
              <a:spcAft>
                <a:spcPct val="0"/>
              </a:spcAft>
              <a:defRPr sz="2400">
                <a:solidFill>
                  <a:schemeClr val="tx1"/>
                </a:solidFill>
                <a:latin typeface="Arial" charset="0"/>
              </a:defRPr>
            </a:lvl7pPr>
            <a:lvl8pPr marL="3429000" indent="-228600" defTabSz="900113" eaLnBrk="0" fontAlgn="base" hangingPunct="0">
              <a:spcBef>
                <a:spcPct val="0"/>
              </a:spcBef>
              <a:spcAft>
                <a:spcPct val="0"/>
              </a:spcAft>
              <a:defRPr sz="2400">
                <a:solidFill>
                  <a:schemeClr val="tx1"/>
                </a:solidFill>
                <a:latin typeface="Arial" charset="0"/>
              </a:defRPr>
            </a:lvl8pPr>
            <a:lvl9pPr marL="3886200" indent="-228600" defTabSz="900113" eaLnBrk="0" fontAlgn="base" hangingPunct="0">
              <a:spcBef>
                <a:spcPct val="0"/>
              </a:spcBef>
              <a:spcAft>
                <a:spcPct val="0"/>
              </a:spcAft>
              <a:defRPr sz="2400">
                <a:solidFill>
                  <a:schemeClr val="tx1"/>
                </a:solidFill>
                <a:latin typeface="Arial" charset="0"/>
              </a:defRPr>
            </a:lvl9pPr>
          </a:lstStyle>
          <a:p>
            <a:pPr algn="r" eaLnBrk="1" hangingPunct="1"/>
            <a:fld id="{346F3899-CE67-4D5A-8ABA-92B803B41C40}" type="slidenum">
              <a:rPr lang="en-US" sz="1200" b="0">
                <a:solidFill>
                  <a:prstClr val="black"/>
                </a:solidFill>
              </a:rPr>
              <a:pPr algn="r" eaLnBrk="1" hangingPunct="1"/>
              <a:t>53</a:t>
            </a:fld>
            <a:endParaRPr lang="en-US" sz="1200" b="0" dirty="0">
              <a:solidFill>
                <a:prstClr val="black"/>
              </a:solidFill>
            </a:endParaRPr>
          </a:p>
        </p:txBody>
      </p:sp>
      <p:sp>
        <p:nvSpPr>
          <p:cNvPr id="31749" name="Rectangle 2"/>
          <p:cNvSpPr>
            <a:spLocks noGrp="1" noRot="1" noChangeAspect="1" noChangeArrowheads="1" noTextEdit="1"/>
          </p:cNvSpPr>
          <p:nvPr>
            <p:ph type="sldImg"/>
          </p:nvPr>
        </p:nvSpPr>
        <p:spPr>
          <a:xfrm>
            <a:off x="1257300" y="720725"/>
            <a:ext cx="4803775" cy="3602038"/>
          </a:xfrm>
          <a:ln/>
        </p:spPr>
      </p:sp>
      <p:sp>
        <p:nvSpPr>
          <p:cNvPr id="31750" name="Rectangle 3"/>
          <p:cNvSpPr>
            <a:spLocks noGrp="1" noChangeArrowheads="1"/>
          </p:cNvSpPr>
          <p:nvPr>
            <p:ph type="body" idx="1"/>
          </p:nvPr>
        </p:nvSpPr>
        <p:spPr>
          <a:xfrm>
            <a:off x="975361" y="4560696"/>
            <a:ext cx="5364480" cy="4319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Meaningfully Engaging the Community in the Budget Process</a:t>
            </a:r>
          </a:p>
        </p:txBody>
      </p:sp>
      <p:sp>
        <p:nvSpPr>
          <p:cNvPr id="358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March 5, 2014</a:t>
            </a:r>
            <a:endParaRPr lang="en-US">
              <a:solidFill>
                <a:prstClr val="black"/>
              </a:solidFill>
            </a:endParaRPr>
          </a:p>
        </p:txBody>
      </p:sp>
      <p:sp>
        <p:nvSpPr>
          <p:cNvPr id="3584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1E2356-85F7-4956-B722-FB0B93F648B0}" type="slidenum">
              <a:rPr lang="en-US">
                <a:solidFill>
                  <a:prstClr val="black"/>
                </a:solidFill>
              </a:rPr>
              <a:pPr/>
              <a:t>54</a:t>
            </a:fld>
            <a:endParaRPr lang="en-US">
              <a:solidFill>
                <a:prstClr val="black"/>
              </a:solidFill>
            </a:endParaRPr>
          </a:p>
        </p:txBody>
      </p:sp>
      <p:sp>
        <p:nvSpPr>
          <p:cNvPr id="35844" name="Rectangle 2"/>
          <p:cNvSpPr txBox="1">
            <a:spLocks noGrp="1" noChangeArrowheads="1"/>
          </p:cNvSpPr>
          <p:nvPr/>
        </p:nvSpPr>
        <p:spPr bwMode="auto">
          <a:xfrm>
            <a:off x="6" y="5"/>
            <a:ext cx="3193627" cy="473393"/>
          </a:xfrm>
          <a:prstGeom prst="rect">
            <a:avLst/>
          </a:prstGeom>
          <a:noFill/>
          <a:ln w="9525">
            <a:noFill/>
            <a:miter lim="800000"/>
            <a:headEnd/>
            <a:tailEnd/>
          </a:ln>
        </p:spPr>
        <p:txBody>
          <a:bodyPr lIns="95927" tIns="47962" rIns="95927" bIns="47962"/>
          <a:lstStyle/>
          <a:p>
            <a:pPr defTabSz="958668" eaLnBrk="1" hangingPunct="1"/>
            <a:r>
              <a:rPr lang="en-US" sz="1300" b="0">
                <a:solidFill>
                  <a:prstClr val="black"/>
                </a:solidFill>
              </a:rPr>
              <a:t>2012-13 Budget Process, Calendar and Document</a:t>
            </a:r>
          </a:p>
        </p:txBody>
      </p:sp>
      <p:sp>
        <p:nvSpPr>
          <p:cNvPr id="35845" name="Rectangle 3"/>
          <p:cNvSpPr txBox="1">
            <a:spLocks noGrp="1" noChangeArrowheads="1"/>
          </p:cNvSpPr>
          <p:nvPr/>
        </p:nvSpPr>
        <p:spPr bwMode="auto">
          <a:xfrm>
            <a:off x="4150364" y="5"/>
            <a:ext cx="3191933" cy="473393"/>
          </a:xfrm>
          <a:prstGeom prst="rect">
            <a:avLst/>
          </a:prstGeom>
          <a:noFill/>
          <a:ln w="9525">
            <a:noFill/>
            <a:miter lim="800000"/>
            <a:headEnd/>
            <a:tailEnd/>
          </a:ln>
        </p:spPr>
        <p:txBody>
          <a:bodyPr lIns="95927" tIns="47962" rIns="95927" bIns="47962"/>
          <a:lstStyle/>
          <a:p>
            <a:pPr algn="r" defTabSz="958668" eaLnBrk="1" hangingPunct="1"/>
            <a:r>
              <a:rPr lang="en-US" sz="1300" b="0">
                <a:solidFill>
                  <a:prstClr val="black"/>
                </a:solidFill>
              </a:rPr>
              <a:t>November 9, 2011</a:t>
            </a:r>
          </a:p>
        </p:txBody>
      </p:sp>
      <p:sp>
        <p:nvSpPr>
          <p:cNvPr id="35846" name="Rectangle 7"/>
          <p:cNvSpPr txBox="1">
            <a:spLocks noGrp="1" noChangeArrowheads="1"/>
          </p:cNvSpPr>
          <p:nvPr/>
        </p:nvSpPr>
        <p:spPr bwMode="auto">
          <a:xfrm>
            <a:off x="4150364" y="9141146"/>
            <a:ext cx="3191933" cy="473393"/>
          </a:xfrm>
          <a:prstGeom prst="rect">
            <a:avLst/>
          </a:prstGeom>
          <a:noFill/>
          <a:ln w="9525">
            <a:noFill/>
            <a:miter lim="800000"/>
            <a:headEnd/>
            <a:tailEnd/>
          </a:ln>
        </p:spPr>
        <p:txBody>
          <a:bodyPr lIns="95927" tIns="47962" rIns="95927" bIns="47962" anchor="b"/>
          <a:lstStyle/>
          <a:p>
            <a:pPr algn="r" defTabSz="958668" eaLnBrk="1" hangingPunct="1"/>
            <a:fld id="{20CBBA2E-97DA-4E43-8645-7B0FC8A0B7ED}" type="slidenum">
              <a:rPr lang="en-US" sz="1300" b="0">
                <a:solidFill>
                  <a:prstClr val="black"/>
                </a:solidFill>
              </a:rPr>
              <a:pPr algn="r" defTabSz="958668" eaLnBrk="1" hangingPunct="1"/>
              <a:t>54</a:t>
            </a:fld>
            <a:endParaRPr lang="en-US" sz="1300" b="0">
              <a:solidFill>
                <a:prstClr val="black"/>
              </a:solidFill>
            </a:endParaRPr>
          </a:p>
        </p:txBody>
      </p:sp>
      <p:sp>
        <p:nvSpPr>
          <p:cNvPr id="35847" name="Rectangle 2"/>
          <p:cNvSpPr>
            <a:spLocks noGrp="1" noRot="1" noChangeAspect="1" noChangeArrowheads="1" noTextEdit="1"/>
          </p:cNvSpPr>
          <p:nvPr>
            <p:ph type="sldImg"/>
          </p:nvPr>
        </p:nvSpPr>
        <p:spPr bwMode="auto">
          <a:xfrm>
            <a:off x="1257300" y="720725"/>
            <a:ext cx="4803775" cy="3602038"/>
          </a:xfrm>
          <a:noFill/>
          <a:ln>
            <a:solidFill>
              <a:srgbClr val="000000"/>
            </a:solidFill>
            <a:miter lim="800000"/>
            <a:headEnd/>
            <a:tailEnd/>
          </a:ln>
        </p:spPr>
      </p:sp>
      <p:sp>
        <p:nvSpPr>
          <p:cNvPr id="35848" name="Rectangle 3"/>
          <p:cNvSpPr>
            <a:spLocks noGrp="1" noChangeArrowheads="1"/>
          </p:cNvSpPr>
          <p:nvPr>
            <p:ph type="body" idx="1"/>
          </p:nvPr>
        </p:nvSpPr>
        <p:spPr bwMode="auto">
          <a:xfrm>
            <a:off x="975362" y="4560570"/>
            <a:ext cx="5364480" cy="4320540"/>
          </a:xfrm>
          <a:noFill/>
        </p:spPr>
        <p:txBody>
          <a:bodyPr wrap="square" numCol="1" anchor="t" anchorCtr="0" compatLnSpc="1">
            <a:prstTxWarp prst="textNoShape">
              <a:avLst/>
            </a:prstTxWarp>
          </a:bodyPr>
          <a:lstStyle/>
          <a:p>
            <a:pPr>
              <a:spcBef>
                <a:spcPct val="0"/>
              </a:spcBef>
            </a:pPr>
            <a:endParaRPr lang="en-US" b="0" dirty="0" smtClean="0">
              <a:solidFill>
                <a:schemeClr val="tx1">
                  <a:lumMod val="50000"/>
                  <a:lumOff val="50000"/>
                </a:schemeClr>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0" y="0"/>
            <a:ext cx="9142413" cy="6858000"/>
            <a:chOff x="0" y="0"/>
            <a:chExt cx="5759" cy="4320"/>
          </a:xfrm>
        </p:grpSpPr>
        <p:sp>
          <p:nvSpPr>
            <p:cNvPr id="26627" name="Rectangle 1027"/>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6628" name="Group 1028"/>
            <p:cNvGrpSpPr>
              <a:grpSpLocks/>
            </p:cNvGrpSpPr>
            <p:nvPr/>
          </p:nvGrpSpPr>
          <p:grpSpPr bwMode="auto">
            <a:xfrm>
              <a:off x="381" y="2280"/>
              <a:ext cx="5369" cy="48"/>
              <a:chOff x="381" y="2280"/>
              <a:chExt cx="5369" cy="48"/>
            </a:xfrm>
          </p:grpSpPr>
          <p:sp>
            <p:nvSpPr>
              <p:cNvPr id="26629" name="Line 1029"/>
              <p:cNvSpPr>
                <a:spLocks noChangeShapeType="1"/>
              </p:cNvSpPr>
              <p:nvPr/>
            </p:nvSpPr>
            <p:spPr bwMode="ltGray">
              <a:xfrm>
                <a:off x="381" y="2328"/>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0" name="Line 1030"/>
              <p:cNvSpPr>
                <a:spLocks noChangeShapeType="1"/>
              </p:cNvSpPr>
              <p:nvPr/>
            </p:nvSpPr>
            <p:spPr bwMode="ltGray">
              <a:xfrm>
                <a:off x="381" y="2280"/>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31" name="Rectangle 1031"/>
            <p:cNvSpPr>
              <a:spLocks noChangeArrowheads="1"/>
            </p:cNvSpPr>
            <p:nvPr/>
          </p:nvSpPr>
          <p:spPr bwMode="ltGray">
            <a:xfrm>
              <a:off x="384" y="960"/>
              <a:ext cx="5375" cy="384"/>
            </a:xfrm>
            <a:prstGeom prst="rect">
              <a:avLst/>
            </a:pr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2" name="Rectangle 1032"/>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26633" name="Rectangle 103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6635" name="Rectangle 1035"/>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26636" name="Rectangle 1036"/>
          <p:cNvSpPr>
            <a:spLocks noGrp="1" noChangeArrowheads="1"/>
          </p:cNvSpPr>
          <p:nvPr>
            <p:ph type="sldNum" sz="quarter" idx="4"/>
          </p:nvPr>
        </p:nvSpPr>
        <p:spPr/>
        <p:txBody>
          <a:bodyPr/>
          <a:lstStyle>
            <a:lvl1pPr>
              <a:defRPr/>
            </a:lvl1pPr>
          </a:lstStyle>
          <a:p>
            <a:fld id="{947E8A23-DF74-4C2D-B07E-64DD19AC40F5}" type="slidenum">
              <a:rPr lang="en-US" altLang="en-US"/>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DE68F04-96AC-44D0-B1BC-F92180A28910}" type="slidenum">
              <a:rPr lang="en-US" altLang="en-US"/>
              <a:pPr/>
              <a:t>‹#›</a:t>
            </a:fld>
            <a:endParaRPr lang="en-US" altLang="en-US"/>
          </a:p>
        </p:txBody>
      </p:sp>
    </p:spTree>
    <p:extLst>
      <p:ext uri="{BB962C8B-B14F-4D97-AF65-F5344CB8AC3E}">
        <p14:creationId xmlns:p14="http://schemas.microsoft.com/office/powerpoint/2010/main" val="4260220910"/>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66700"/>
            <a:ext cx="2081212"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66700"/>
            <a:ext cx="6091238"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A7842CC-963F-466C-B161-5BE080D62291}" type="slidenum">
              <a:rPr lang="en-US" altLang="en-US"/>
              <a:pPr/>
              <a:t>‹#›</a:t>
            </a:fld>
            <a:endParaRPr lang="en-US" altLang="en-US"/>
          </a:p>
        </p:txBody>
      </p:sp>
    </p:spTree>
    <p:extLst>
      <p:ext uri="{BB962C8B-B14F-4D97-AF65-F5344CB8AC3E}">
        <p14:creationId xmlns:p14="http://schemas.microsoft.com/office/powerpoint/2010/main" val="265864618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779145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2766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0" y="6400800"/>
            <a:ext cx="1371600" cy="457200"/>
          </a:xfrm>
        </p:spPr>
        <p:txBody>
          <a:bodyPr/>
          <a:lstStyle>
            <a:lvl1pPr>
              <a:defRPr/>
            </a:lvl1pPr>
          </a:lstStyle>
          <a:p>
            <a:fld id="{6FFED4B6-893C-454C-851D-3E00FCE1070D}" type="slidenum">
              <a:rPr lang="en-US" altLang="en-US"/>
              <a:pPr/>
              <a:t>‹#›</a:t>
            </a:fld>
            <a:endParaRPr lang="en-US" altLang="en-US"/>
          </a:p>
        </p:txBody>
      </p:sp>
    </p:spTree>
    <p:extLst>
      <p:ext uri="{BB962C8B-B14F-4D97-AF65-F5344CB8AC3E}">
        <p14:creationId xmlns:p14="http://schemas.microsoft.com/office/powerpoint/2010/main" val="222263005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1033" name="Photo Editor Photo" r:id="rId4" imgW="17438095" imgH="2523810" progId="MSPhotoEd.3">
                  <p:embed/>
                </p:oleObj>
              </mc:Choice>
              <mc:Fallback>
                <p:oleObj name="Photo Editor Photo" r:id="rId4" imgW="17438095" imgH="252381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eaLnBrk="1" hangingPunct="1"/>
            <a:endParaRPr lang="en-US" sz="3600" b="0">
              <a:solidFill>
                <a:srgbClr val="000000"/>
              </a:solidFill>
              <a:latin typeface="Times New Roman" pitchFamily="18" charset="0"/>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549083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520871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777783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05935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388835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8340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21896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F477676-B568-469D-925E-1B89E7CCD5F5}" type="slidenum">
              <a:rPr lang="en-US" altLang="en-US"/>
              <a:pPr/>
              <a:t>‹#›</a:t>
            </a:fld>
            <a:endParaRPr lang="en-US" altLang="en-US"/>
          </a:p>
        </p:txBody>
      </p:sp>
    </p:spTree>
    <p:extLst>
      <p:ext uri="{BB962C8B-B14F-4D97-AF65-F5344CB8AC3E}">
        <p14:creationId xmlns:p14="http://schemas.microsoft.com/office/powerpoint/2010/main" val="1439832367"/>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46565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122676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9663634"/>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210487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941971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311100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3229540"/>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20599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02106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87867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EAEB53E-C872-4C21-9038-7765D5464932}" type="slidenum">
              <a:rPr lang="en-US" altLang="en-US"/>
              <a:pPr/>
              <a:t>‹#›</a:t>
            </a:fld>
            <a:endParaRPr lang="en-US" altLang="en-US"/>
          </a:p>
        </p:txBody>
      </p:sp>
    </p:spTree>
    <p:extLst>
      <p:ext uri="{BB962C8B-B14F-4D97-AF65-F5344CB8AC3E}">
        <p14:creationId xmlns:p14="http://schemas.microsoft.com/office/powerpoint/2010/main" val="4242338069"/>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436812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dirty="0">
              <a:solidFill>
                <a:prstClr val="black"/>
              </a:solidFill>
              <a:latin typeface="Georgia"/>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D115A096-E92F-4C0F-9B5B-86A92BCC85B6}" type="datetimeFigureOut">
              <a:rPr lang="en-US"/>
              <a:pPr>
                <a:defRPr/>
              </a:pPr>
              <a:t>3/4/2014</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rgbClr val="008A3E">
                    <a:shade val="75000"/>
                  </a:srgbClr>
                </a:solidFill>
              </a:defRPr>
            </a:lvl1pPr>
          </a:lstStyle>
          <a:p>
            <a:pPr>
              <a:defRPr/>
            </a:pPr>
            <a:fld id="{45A0DB79-73A6-480F-B8DD-D5AAAF4C4585}" type="slidenum">
              <a:rPr lang="en-US"/>
              <a:pPr>
                <a:defRPr/>
              </a:pPr>
              <a:t>‹#›</a:t>
            </a:fld>
            <a:endParaRPr lang="en-US"/>
          </a:p>
        </p:txBody>
      </p:sp>
    </p:spTree>
    <p:extLst>
      <p:ext uri="{BB962C8B-B14F-4D97-AF65-F5344CB8AC3E}">
        <p14:creationId xmlns:p14="http://schemas.microsoft.com/office/powerpoint/2010/main" val="161263561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9987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23798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solidFill>
                  <a:prstClr val="black">
                    <a:lumMod val="65000"/>
                    <a:lumOff val="35000"/>
                  </a:prstClr>
                </a:solidFill>
              </a:rPr>
              <a:pPr/>
              <a:t>3/4/2014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290615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lumMod val="65000"/>
                    <a:lumOff val="35000"/>
                  </a:prstClr>
                </a:solidFill>
              </a:rPr>
              <a:pPr/>
              <a:t>3/4/2014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0535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625FB8-19C4-410E-BF69-A211DCD4935C}" type="datetimeFigureOut">
              <a:rPr lang="en-US">
                <a:solidFill>
                  <a:prstClr val="black">
                    <a:tint val="75000"/>
                  </a:prstClr>
                </a:solidFill>
              </a:rPr>
              <a:pPr>
                <a:defRPr/>
              </a:pPr>
              <a:t>3/4/2014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35E7021-8456-4DA0-B8A2-2A653A18BE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solidFill>
                  <a:prstClr val="black">
                    <a:lumMod val="65000"/>
                    <a:lumOff val="35000"/>
                  </a:prstClr>
                </a:solidFill>
              </a:rPr>
              <a:pPr/>
              <a:t>3/4/2014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42642831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solidFill>
                  <a:prstClr val="black">
                    <a:lumMod val="65000"/>
                    <a:lumOff val="35000"/>
                  </a:prstClr>
                </a:solidFill>
              </a:rPr>
              <a:pPr/>
              <a:t>3/4/2014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2358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90700"/>
            <a:ext cx="381000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333F198-A5BF-4D4E-A0A8-74530D64AB18}" type="slidenum">
              <a:rPr lang="en-US" altLang="en-US"/>
              <a:pPr/>
              <a:t>‹#›</a:t>
            </a:fld>
            <a:endParaRPr lang="en-US" altLang="en-US"/>
          </a:p>
        </p:txBody>
      </p:sp>
    </p:spTree>
    <p:extLst>
      <p:ext uri="{BB962C8B-B14F-4D97-AF65-F5344CB8AC3E}">
        <p14:creationId xmlns:p14="http://schemas.microsoft.com/office/powerpoint/2010/main" val="599284876"/>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0961B804-F955-4D8A-A28A-2813AC2E559B}" type="slidenum">
              <a:rPr lang="en-US" altLang="en-US"/>
              <a:pPr/>
              <a:t>‹#›</a:t>
            </a:fld>
            <a:endParaRPr lang="en-US" altLang="en-US"/>
          </a:p>
        </p:txBody>
      </p:sp>
    </p:spTree>
    <p:extLst>
      <p:ext uri="{BB962C8B-B14F-4D97-AF65-F5344CB8AC3E}">
        <p14:creationId xmlns:p14="http://schemas.microsoft.com/office/powerpoint/2010/main" val="25469867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EA584DF7-3597-4258-A68C-F73BEED9A021}" type="slidenum">
              <a:rPr lang="en-US" altLang="en-US"/>
              <a:pPr/>
              <a:t>‹#›</a:t>
            </a:fld>
            <a:endParaRPr lang="en-US" altLang="en-US"/>
          </a:p>
        </p:txBody>
      </p:sp>
    </p:spTree>
    <p:extLst>
      <p:ext uri="{BB962C8B-B14F-4D97-AF65-F5344CB8AC3E}">
        <p14:creationId xmlns:p14="http://schemas.microsoft.com/office/powerpoint/2010/main" val="385537878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9DF42120-ED8C-41DF-8279-ABD9DF06BD56}" type="slidenum">
              <a:rPr lang="en-US" altLang="en-US"/>
              <a:pPr/>
              <a:t>‹#›</a:t>
            </a:fld>
            <a:endParaRPr lang="en-US" altLang="en-US"/>
          </a:p>
        </p:txBody>
      </p:sp>
    </p:spTree>
    <p:extLst>
      <p:ext uri="{BB962C8B-B14F-4D97-AF65-F5344CB8AC3E}">
        <p14:creationId xmlns:p14="http://schemas.microsoft.com/office/powerpoint/2010/main" val="1692492"/>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FC0F4E0-1A7C-4FF5-A354-4B0F80578E4F}" type="slidenum">
              <a:rPr lang="en-US" altLang="en-US"/>
              <a:pPr/>
              <a:t>‹#›</a:t>
            </a:fld>
            <a:endParaRPr lang="en-US" altLang="en-US"/>
          </a:p>
        </p:txBody>
      </p:sp>
    </p:spTree>
    <p:extLst>
      <p:ext uri="{BB962C8B-B14F-4D97-AF65-F5344CB8AC3E}">
        <p14:creationId xmlns:p14="http://schemas.microsoft.com/office/powerpoint/2010/main" val="19109539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B93D9B45-9D48-4CEF-9892-C1458E9CA21B}" type="slidenum">
              <a:rPr lang="en-US" altLang="en-US"/>
              <a:pPr/>
              <a:t>‹#›</a:t>
            </a:fld>
            <a:endParaRPr lang="en-US" altLang="en-US"/>
          </a:p>
        </p:txBody>
      </p:sp>
    </p:spTree>
    <p:extLst>
      <p:ext uri="{BB962C8B-B14F-4D97-AF65-F5344CB8AC3E}">
        <p14:creationId xmlns:p14="http://schemas.microsoft.com/office/powerpoint/2010/main" val="169368847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2.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28125" cy="6858000"/>
            <a:chOff x="0" y="0"/>
            <a:chExt cx="5750" cy="4320"/>
          </a:xfrm>
        </p:grpSpPr>
        <p:sp>
          <p:nvSpPr>
            <p:cNvPr id="25603" name="Rectangle 3"/>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604" name="Group 4"/>
            <p:cNvGrpSpPr>
              <a:grpSpLocks/>
            </p:cNvGrpSpPr>
            <p:nvPr/>
          </p:nvGrpSpPr>
          <p:grpSpPr bwMode="auto">
            <a:xfrm>
              <a:off x="381" y="888"/>
              <a:ext cx="5369" cy="48"/>
              <a:chOff x="381" y="888"/>
              <a:chExt cx="5369" cy="48"/>
            </a:xfrm>
          </p:grpSpPr>
          <p:sp>
            <p:nvSpPr>
              <p:cNvPr id="25605" name="Line 5"/>
              <p:cNvSpPr>
                <a:spLocks noChangeShapeType="1"/>
              </p:cNvSpPr>
              <p:nvPr/>
            </p:nvSpPr>
            <p:spPr bwMode="ltGray">
              <a:xfrm>
                <a:off x="381" y="936"/>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6"/>
              <p:cNvSpPr>
                <a:spLocks noChangeShapeType="1"/>
              </p:cNvSpPr>
              <p:nvPr/>
            </p:nvSpPr>
            <p:spPr bwMode="ltGray">
              <a:xfrm>
                <a:off x="381" y="888"/>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5607" name="Rectangle 7"/>
          <p:cNvSpPr>
            <a:spLocks noGrp="1" noChangeArrowheads="1"/>
          </p:cNvSpPr>
          <p:nvPr>
            <p:ph type="title"/>
          </p:nvPr>
        </p:nvSpPr>
        <p:spPr bwMode="auto">
          <a:xfrm>
            <a:off x="590550" y="266700"/>
            <a:ext cx="7791450" cy="1104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5608" name="Rectangle 8"/>
          <p:cNvSpPr>
            <a:spLocks noGrp="1" noChangeArrowheads="1"/>
          </p:cNvSpPr>
          <p:nvPr>
            <p:ph type="body" idx="1"/>
          </p:nvPr>
        </p:nvSpPr>
        <p:spPr bwMode="auto">
          <a:xfrm>
            <a:off x="1143000" y="1790700"/>
            <a:ext cx="77724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10" name="Rectangle 10"/>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b="0"/>
            </a:lvl1pPr>
          </a:lstStyle>
          <a:p>
            <a:endParaRPr lang="en-US" altLang="en-US"/>
          </a:p>
        </p:txBody>
      </p:sp>
      <p:sp>
        <p:nvSpPr>
          <p:cNvPr id="25612" name="Rectangle 12"/>
          <p:cNvSpPr>
            <a:spLocks noGrp="1" noChangeArrowheads="1"/>
          </p:cNvSpPr>
          <p:nvPr>
            <p:ph type="sldNum" sz="quarter" idx="4"/>
          </p:nvPr>
        </p:nvSpPr>
        <p:spPr bwMode="auto">
          <a:xfrm>
            <a:off x="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bg1"/>
                </a:solidFill>
              </a:defRPr>
            </a:lvl1pPr>
          </a:lstStyle>
          <a:p>
            <a:fld id="{DDBA63FB-B8DC-4D0E-AAAB-E9E9E09D0C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ransition>
    <p:random/>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Wingding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eaLnBrk="1" hangingPunct="1">
              <a:defRPr/>
            </a:pPr>
            <a:endParaRPr lang="en-US" b="0">
              <a:solidFill>
                <a:srgbClr val="000000"/>
              </a:solidFill>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eaLnBrk="1" hangingPunct="1">
              <a:defRPr/>
            </a:pPr>
            <a:endParaRPr lang="en-US" b="0">
              <a:solidFill>
                <a:srgbClr val="000000"/>
              </a:solidFill>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eaLnBrk="1" hangingPunct="1">
              <a:defRPr/>
            </a:pPr>
            <a:fld id="{11C7EB3A-922B-4814-9357-C6A9A473C605}" type="slidenum">
              <a:rPr lang="en-US" b="0">
                <a:solidFill>
                  <a:srgbClr val="000000"/>
                </a:solidFill>
              </a:rPr>
              <a:pPr eaLnBrk="1" hangingPunct="1">
                <a:defRPr/>
              </a:pPr>
              <a:t>‹#›</a:t>
            </a:fld>
            <a:endParaRPr lang="en-US" b="0" dirty="0">
              <a:solidFill>
                <a:srgbClr val="000000"/>
              </a:solidFill>
            </a:endParaRPr>
          </a:p>
        </p:txBody>
      </p:sp>
      <p:pic>
        <p:nvPicPr>
          <p:cNvPr id="1032" name="Picture 8" descr="a logo only"/>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eaLnBrk="1" hangingPunct="1">
              <a:spcBef>
                <a:spcPct val="20000"/>
              </a:spcBef>
            </a:pPr>
            <a:r>
              <a:rPr lang="en-US" sz="2800">
                <a:solidFill>
                  <a:srgbClr val="FFFFFF"/>
                </a:solidFill>
                <a:latin typeface="Times New Roman" pitchFamily="18" charset="0"/>
                <a:cs typeface="Arial" pitchFamily="34" charset="0"/>
              </a:rPr>
              <a:t>www.ca-ilg.org</a:t>
            </a:r>
            <a:endParaRPr lang="en-US" sz="2800" b="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38397162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EBBDD129-ECDF-413E-B79B-F2B02E02C477}" type="datetimeFigureOut">
              <a:rPr lang="en-US" b="0"/>
              <a:pPr>
                <a:defRPr/>
              </a:pPr>
              <a:t>3/4/2014</a:t>
            </a:fld>
            <a:endParaRPr lang="en-US" b="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b="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sz="1800" b="0" dirty="0">
              <a:solidFill>
                <a:prstClr val="black"/>
              </a:solidFill>
              <a:latin typeface="Georgia"/>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sz="1800" b="0">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rgbClr val="008A3E">
                    <a:shade val="75000"/>
                  </a:srgbClr>
                </a:solidFill>
                <a:latin typeface="+mn-lt"/>
              </a:defRPr>
            </a:lvl1pPr>
          </a:lstStyle>
          <a:p>
            <a:pPr>
              <a:defRPr/>
            </a:pPr>
            <a:fld id="{1D9D4B52-95AC-4B00-B51F-2A9580569DDD}" type="slidenum">
              <a:rPr lang="en-US" b="0"/>
              <a:pPr>
                <a:defRPr/>
              </a:pPr>
              <a:t>‹#›</a:t>
            </a:fld>
            <a:endParaRPr lang="en-US" b="0"/>
          </a:p>
        </p:txBody>
      </p:sp>
      <p:sp>
        <p:nvSpPr>
          <p:cNvPr id="13326"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27"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52295799"/>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txStyles>
    <p:titleStyle>
      <a:lvl1pPr algn="ctr" rtl="0" fontAlgn="base">
        <a:spcBef>
          <a:spcPct val="0"/>
        </a:spcBef>
        <a:spcAft>
          <a:spcPct val="0"/>
        </a:spcAft>
        <a:defRPr sz="3300" kern="1200">
          <a:solidFill>
            <a:srgbClr val="007935"/>
          </a:solidFill>
          <a:latin typeface="+mj-lt"/>
          <a:ea typeface="+mj-ea"/>
          <a:cs typeface="+mj-cs"/>
        </a:defRPr>
      </a:lvl1pPr>
      <a:lvl2pPr algn="ctr" rtl="0" fontAlgn="base">
        <a:spcBef>
          <a:spcPct val="0"/>
        </a:spcBef>
        <a:spcAft>
          <a:spcPct val="0"/>
        </a:spcAft>
        <a:defRPr sz="3300">
          <a:solidFill>
            <a:srgbClr val="007935"/>
          </a:solidFill>
          <a:latin typeface="Georgia" pitchFamily="18" charset="0"/>
        </a:defRPr>
      </a:lvl2pPr>
      <a:lvl3pPr algn="ctr" rtl="0" fontAlgn="base">
        <a:spcBef>
          <a:spcPct val="0"/>
        </a:spcBef>
        <a:spcAft>
          <a:spcPct val="0"/>
        </a:spcAft>
        <a:defRPr sz="3300">
          <a:solidFill>
            <a:srgbClr val="007935"/>
          </a:solidFill>
          <a:latin typeface="Georgia" pitchFamily="18" charset="0"/>
        </a:defRPr>
      </a:lvl3pPr>
      <a:lvl4pPr algn="ctr" rtl="0" fontAlgn="base">
        <a:spcBef>
          <a:spcPct val="0"/>
        </a:spcBef>
        <a:spcAft>
          <a:spcPct val="0"/>
        </a:spcAft>
        <a:defRPr sz="3300">
          <a:solidFill>
            <a:srgbClr val="007935"/>
          </a:solidFill>
          <a:latin typeface="Georgia" pitchFamily="18" charset="0"/>
        </a:defRPr>
      </a:lvl4pPr>
      <a:lvl5pPr algn="ctr" rtl="0" fontAlgn="base">
        <a:spcBef>
          <a:spcPct val="0"/>
        </a:spcBef>
        <a:spcAft>
          <a:spcPct val="0"/>
        </a:spcAft>
        <a:defRPr sz="3300">
          <a:solidFill>
            <a:srgbClr val="007935"/>
          </a:solidFill>
          <a:latin typeface="Georgia" pitchFamily="18" charset="0"/>
        </a:defRPr>
      </a:lvl5pPr>
      <a:lvl6pPr marL="457200" algn="ctr" rtl="0" fontAlgn="base">
        <a:spcBef>
          <a:spcPct val="0"/>
        </a:spcBef>
        <a:spcAft>
          <a:spcPct val="0"/>
        </a:spcAft>
        <a:defRPr sz="3300">
          <a:solidFill>
            <a:srgbClr val="007935"/>
          </a:solidFill>
          <a:latin typeface="Georgia" pitchFamily="18" charset="0"/>
        </a:defRPr>
      </a:lvl6pPr>
      <a:lvl7pPr marL="914400" algn="ctr" rtl="0" fontAlgn="base">
        <a:spcBef>
          <a:spcPct val="0"/>
        </a:spcBef>
        <a:spcAft>
          <a:spcPct val="0"/>
        </a:spcAft>
        <a:defRPr sz="3300">
          <a:solidFill>
            <a:srgbClr val="007935"/>
          </a:solidFill>
          <a:latin typeface="Georgia" pitchFamily="18" charset="0"/>
        </a:defRPr>
      </a:lvl7pPr>
      <a:lvl8pPr marL="1371600" algn="ctr" rtl="0" fontAlgn="base">
        <a:spcBef>
          <a:spcPct val="0"/>
        </a:spcBef>
        <a:spcAft>
          <a:spcPct val="0"/>
        </a:spcAft>
        <a:defRPr sz="3300">
          <a:solidFill>
            <a:srgbClr val="007935"/>
          </a:solidFill>
          <a:latin typeface="Georgia" pitchFamily="18" charset="0"/>
        </a:defRPr>
      </a:lvl8pPr>
      <a:lvl9pPr marL="1828800" algn="ctr" rtl="0" fontAlgn="base">
        <a:spcBef>
          <a:spcPct val="0"/>
        </a:spcBef>
        <a:spcAft>
          <a:spcPct val="0"/>
        </a:spcAft>
        <a:defRPr sz="3300">
          <a:solidFill>
            <a:srgbClr val="007935"/>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008A3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12902A"/>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fld id="{327B613C-1AD7-49D3-885D-F654C5CDBAA6}" type="datetime1">
              <a:rPr lang="en-US" b="0" smtClean="0">
                <a:solidFill>
                  <a:prstClr val="black">
                    <a:lumMod val="65000"/>
                    <a:lumOff val="35000"/>
                  </a:prstClr>
                </a:solidFill>
              </a:rPr>
              <a:pPr eaLnBrk="1" fontAlgn="auto" hangingPunct="1">
                <a:spcBef>
                  <a:spcPts val="0"/>
                </a:spcBef>
                <a:spcAft>
                  <a:spcPts val="0"/>
                </a:spcAft>
              </a:pPr>
              <a:t>3/4/2014</a:t>
            </a:fld>
            <a:endParaRPr lang="en-US" b="0"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endParaRPr lang="en-US" b="0"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eaLnBrk="1" fontAlgn="auto" hangingPunct="1">
              <a:spcBef>
                <a:spcPts val="0"/>
              </a:spcBef>
              <a:spcAft>
                <a:spcPts val="0"/>
              </a:spcAft>
            </a:pPr>
            <a:fld id="{076B9CB8-EA51-4459-A012-904263A19C58}" type="slidenum">
              <a:rPr lang="en-US" b="0" smtClean="0">
                <a:solidFill>
                  <a:prstClr val="black">
                    <a:lumMod val="65000"/>
                    <a:lumOff val="35000"/>
                  </a:prstClr>
                </a:solidFill>
              </a:rPr>
              <a:pPr eaLnBrk="1" fontAlgn="auto" hangingPunct="1">
                <a:spcBef>
                  <a:spcPts val="0"/>
                </a:spcBef>
                <a:spcAft>
                  <a:spcPts val="0"/>
                </a:spcAft>
              </a:pPr>
              <a:t>‹#›</a:t>
            </a:fld>
            <a:endParaRPr lang="en-US" b="0"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6112635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eaLnBrk="1" hangingPunct="1">
              <a:defRPr/>
            </a:pPr>
            <a:fld id="{5E288083-3772-4249-A4D7-857B4486B0C3}" type="datetimeFigureOut">
              <a:rPr lang="en-US" b="0">
                <a:solidFill>
                  <a:prstClr val="black">
                    <a:tint val="75000"/>
                  </a:prstClr>
                </a:solidFill>
              </a:rPr>
              <a:pPr eaLnBrk="1" hangingPunct="1">
                <a:defRPr/>
              </a:pPr>
              <a:t>3/4/2014</a:t>
            </a:fld>
            <a:endParaRPr lang="en-US" b="0"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fld id="{63A85B34-392C-4E55-BA37-B57D5ACFBF2E}" type="slidenum">
              <a:rPr lang="en-US" b="0">
                <a:solidFill>
                  <a:prstClr val="black">
                    <a:tint val="75000"/>
                  </a:prstClr>
                </a:solidFill>
              </a:rPr>
              <a:pPr eaLnBrk="1" hangingPunct="1">
                <a:defRPr/>
              </a:pPr>
              <a:t>‹#›</a:t>
            </a:fld>
            <a:endParaRPr lang="en-US" b="0" dirty="0">
              <a:solidFill>
                <a:prstClr val="black">
                  <a:tint val="75000"/>
                </a:prstClr>
              </a:solidFill>
            </a:endParaRPr>
          </a:p>
        </p:txBody>
      </p:sp>
    </p:spTree>
    <p:extLst>
      <p:ext uri="{BB962C8B-B14F-4D97-AF65-F5344CB8AC3E}">
        <p14:creationId xmlns:p14="http://schemas.microsoft.com/office/powerpoint/2010/main" val="6015809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4.x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slocity.org/finance/budget.asp" TargetMode="External"/><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ca-ilg.org/engaging-public-budgeting"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www.ca-ilg.org/BellBudgetForu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businessofgovernment.org/report/managing-budgets-during-fiscal-stress-lessons-local-government-official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hyperlink" Target="http://www.ca-ilg.org/public-engagement-case-story/city-monrovia-budget-eduction-and-outreach-story" TargetMode="Externa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41.png"/><Relationship Id="rId5" Type="http://schemas.openxmlformats.org/officeDocument/2006/relationships/image" Target="../media/image49.jpe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51.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39.png"/><Relationship Id="rId7" Type="http://schemas.openxmlformats.org/officeDocument/2006/relationships/image" Target="../media/image53.emf"/><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52.emf"/><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39.png"/><Relationship Id="rId7" Type="http://schemas.openxmlformats.org/officeDocument/2006/relationships/image" Target="../media/image56.emf"/><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55.emf"/><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51.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www.cityofmonrovia.org/plan-monrovia"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image" Target="../media/image40.pn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42.png"/></Relationships>
</file>

<file path=ppt/slides/_rels/slide64.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39.png"/><Relationship Id="rId7" Type="http://schemas.openxmlformats.org/officeDocument/2006/relationships/image" Target="../media/image53.emf"/><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52.emf"/><Relationship Id="rId11" Type="http://schemas.openxmlformats.org/officeDocument/2006/relationships/image" Target="../media/image57.emf"/><Relationship Id="rId5" Type="http://schemas.openxmlformats.org/officeDocument/2006/relationships/image" Target="../media/image41.png"/><Relationship Id="rId10" Type="http://schemas.openxmlformats.org/officeDocument/2006/relationships/image" Target="../media/image56.emf"/><Relationship Id="rId4" Type="http://schemas.openxmlformats.org/officeDocument/2006/relationships/image" Target="../media/image40.png"/><Relationship Id="rId9" Type="http://schemas.openxmlformats.org/officeDocument/2006/relationships/image" Target="../media/image55.emf"/></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www.ca-ilg.org/public-engagement-case-story/city-monrovia-budget-eduction-and-outreach-story"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41.png"/><Relationship Id="rId5" Type="http://schemas.openxmlformats.org/officeDocument/2006/relationships/image" Target="../media/image64.png"/><Relationship Id="rId4" Type="http://schemas.openxmlformats.org/officeDocument/2006/relationships/image" Target="../media/image63.png"/></Relationships>
</file>

<file path=ppt/slides/_rels/slide69.xml.rels><?xml version="1.0" encoding="UTF-8" standalone="yes"?>
<Relationships xmlns="http://schemas.openxmlformats.org/package/2006/relationships"><Relationship Id="rId2" Type="http://schemas.openxmlformats.org/officeDocument/2006/relationships/hyperlink" Target="http://www.ca-ilg.org/webinar/how-ensure-your-budget-meets-your-communitys-needs"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ca-ilg.org/post/local-officials-guide-public-engagement-budgetin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781800" cy="2667000"/>
          </a:xfrm>
        </p:spPr>
        <p:txBody>
          <a:bodyPr/>
          <a:lstStyle/>
          <a:p>
            <a:r>
              <a:rPr lang="en-US" dirty="0"/>
              <a:t/>
            </a:r>
            <a:br>
              <a:rPr lang="en-US" dirty="0"/>
            </a:br>
            <a:r>
              <a:rPr lang="en-US" dirty="0"/>
              <a:t/>
            </a:r>
            <a:br>
              <a:rPr lang="en-US" dirty="0"/>
            </a:br>
            <a:r>
              <a:rPr lang="en-US" altLang="en-US" b="1" dirty="0"/>
              <a:t>Meaningfully Engaging the Community in the Budget Process</a:t>
            </a:r>
            <a:r>
              <a:rPr lang="en-US" dirty="0"/>
              <a:t/>
            </a:r>
            <a:br>
              <a:rPr lang="en-US" dirty="0"/>
            </a:br>
            <a:endParaRPr lang="en-US" dirty="0"/>
          </a:p>
        </p:txBody>
      </p:sp>
      <p:sp>
        <p:nvSpPr>
          <p:cNvPr id="3" name="Subtitle 2"/>
          <p:cNvSpPr>
            <a:spLocks noGrp="1"/>
          </p:cNvSpPr>
          <p:nvPr>
            <p:ph type="subTitle" idx="1"/>
          </p:nvPr>
        </p:nvSpPr>
        <p:spPr>
          <a:xfrm>
            <a:off x="2286000" y="3962400"/>
            <a:ext cx="6400800" cy="1146174"/>
          </a:xfrm>
        </p:spPr>
        <p:txBody>
          <a:bodyPr/>
          <a:lstStyle/>
          <a:p>
            <a:r>
              <a:rPr lang="en-US" sz="2800" b="1" dirty="0" smtClean="0"/>
              <a:t>ILG Webinar</a:t>
            </a:r>
          </a:p>
          <a:p>
            <a:r>
              <a:rPr lang="en-US" sz="2800" b="1" dirty="0" smtClean="0"/>
              <a:t>March 5, 2014 </a:t>
            </a:r>
            <a:r>
              <a:rPr lang="en-US" sz="2800" dirty="0"/>
              <a:t/>
            </a:r>
            <a:br>
              <a:rPr lang="en-US" sz="2800" dirty="0"/>
            </a:br>
            <a:r>
              <a:rPr lang="en-US" sz="2800" b="1" dirty="0" smtClean="0"/>
              <a:t>10:00am </a:t>
            </a:r>
            <a:r>
              <a:rPr lang="en-US" sz="2800" b="1" dirty="0"/>
              <a:t>– </a:t>
            </a:r>
            <a:r>
              <a:rPr lang="en-US" sz="2800" b="1" dirty="0" smtClean="0"/>
              <a:t>11:00am </a:t>
            </a:r>
            <a:r>
              <a:rPr lang="en-US" dirty="0"/>
              <a:t/>
            </a:r>
            <a:br>
              <a:rPr lang="en-US" dirty="0"/>
            </a:br>
            <a:endParaRPr lang="en-US" dirty="0"/>
          </a:p>
        </p:txBody>
      </p:sp>
    </p:spTree>
    <p:extLst>
      <p:ext uri="{BB962C8B-B14F-4D97-AF65-F5344CB8AC3E}">
        <p14:creationId xmlns:p14="http://schemas.microsoft.com/office/powerpoint/2010/main" val="124537696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in what?</a:t>
            </a:r>
            <a:endParaRPr lang="en-US" dirty="0"/>
          </a:p>
        </p:txBody>
      </p:sp>
      <p:sp>
        <p:nvSpPr>
          <p:cNvPr id="3" name="Content Placeholder 2"/>
          <p:cNvSpPr>
            <a:spLocks noGrp="1"/>
          </p:cNvSpPr>
          <p:nvPr>
            <p:ph idx="1"/>
          </p:nvPr>
        </p:nvSpPr>
        <p:spPr/>
        <p:txBody>
          <a:bodyPr/>
          <a:lstStyle/>
          <a:p>
            <a:r>
              <a:rPr lang="en-US" sz="2800" dirty="0" smtClean="0"/>
              <a:t>What is the desired outcome?</a:t>
            </a:r>
          </a:p>
          <a:p>
            <a:r>
              <a:rPr lang="en-US" sz="2800" dirty="0" smtClean="0"/>
              <a:t>How will a broad range of stakeholders be engaged? </a:t>
            </a:r>
          </a:p>
          <a:p>
            <a:r>
              <a:rPr lang="en-US" sz="2800" dirty="0" smtClean="0"/>
              <a:t>How will the input be used in budget decision-making?</a:t>
            </a:r>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10</a:t>
            </a:fld>
            <a:endParaRPr lang="en-US" altLang="en-US"/>
          </a:p>
        </p:txBody>
      </p:sp>
      <p:sp>
        <p:nvSpPr>
          <p:cNvPr id="5" name="TextBox 4"/>
          <p:cNvSpPr txBox="1"/>
          <p:nvPr/>
        </p:nvSpPr>
        <p:spPr>
          <a:xfrm>
            <a:off x="2133600" y="4885501"/>
            <a:ext cx="5791200" cy="523220"/>
          </a:xfrm>
          <a:prstGeom prst="rect">
            <a:avLst/>
          </a:prstGeom>
          <a:solidFill>
            <a:schemeClr val="accent1"/>
          </a:solidFill>
        </p:spPr>
        <p:txBody>
          <a:bodyPr wrap="square" rtlCol="0">
            <a:spAutoFit/>
          </a:bodyPr>
          <a:lstStyle/>
          <a:p>
            <a:pPr algn="ctr"/>
            <a:r>
              <a:rPr lang="en-US" sz="2800" dirty="0" smtClean="0">
                <a:solidFill>
                  <a:schemeClr val="bg1"/>
                </a:solidFill>
              </a:rPr>
              <a:t>Be clear on this at the onset.</a:t>
            </a:r>
            <a:endParaRPr lang="en-US" sz="2800" dirty="0">
              <a:solidFill>
                <a:schemeClr val="bg1"/>
              </a:solidFill>
            </a:endParaRPr>
          </a:p>
        </p:txBody>
      </p:sp>
    </p:spTree>
    <p:extLst>
      <p:ext uri="{BB962C8B-B14F-4D97-AF65-F5344CB8AC3E}">
        <p14:creationId xmlns:p14="http://schemas.microsoft.com/office/powerpoint/2010/main" val="14538638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to Consider</a:t>
            </a:r>
            <a:endParaRPr lang="en-US" dirty="0"/>
          </a:p>
        </p:txBody>
      </p:sp>
      <p:sp>
        <p:nvSpPr>
          <p:cNvPr id="7" name="Content Placeholder 6"/>
          <p:cNvSpPr>
            <a:spLocks noGrp="1"/>
          </p:cNvSpPr>
          <p:nvPr>
            <p:ph idx="1"/>
          </p:nvPr>
        </p:nvSpPr>
        <p:spPr>
          <a:xfrm>
            <a:off x="1143000" y="1790700"/>
            <a:ext cx="7772400" cy="4686300"/>
          </a:xfrm>
        </p:spPr>
        <p:txBody>
          <a:bodyPr/>
          <a:lstStyle/>
          <a:p>
            <a:r>
              <a:rPr lang="en-US" sz="2400" dirty="0" smtClean="0"/>
              <a:t>Surveys</a:t>
            </a:r>
          </a:p>
          <a:p>
            <a:r>
              <a:rPr lang="en-US" sz="2400" dirty="0" smtClean="0"/>
              <a:t>Advisory Bodies</a:t>
            </a:r>
          </a:p>
          <a:p>
            <a:r>
              <a:rPr lang="en-US" sz="2400" dirty="0" smtClean="0"/>
              <a:t>Online Forums (Social Media) </a:t>
            </a:r>
          </a:p>
          <a:p>
            <a:r>
              <a:rPr lang="en-US" sz="2400" dirty="0" smtClean="0"/>
              <a:t>Workshops</a:t>
            </a:r>
          </a:p>
          <a:p>
            <a:pPr lvl="1"/>
            <a:r>
              <a:rPr lang="en-US" sz="2400" i="1" dirty="0" smtClean="0"/>
              <a:t>Opportunities for information sharing, discussion and feedback on budget goals and issues.</a:t>
            </a:r>
          </a:p>
          <a:p>
            <a:r>
              <a:rPr lang="en-US" sz="2400" dirty="0" smtClean="0"/>
              <a:t>Deliberative Forum</a:t>
            </a:r>
          </a:p>
          <a:p>
            <a:pPr lvl="1"/>
            <a:r>
              <a:rPr lang="en-US" sz="2400" i="1" dirty="0" smtClean="0"/>
              <a:t>Similar to a workshop but usually involves more information sharing and increased time for participant dialogue</a:t>
            </a:r>
          </a:p>
          <a:p>
            <a:r>
              <a:rPr lang="en-US" sz="2400" dirty="0" smtClean="0"/>
              <a:t>Participatory Budgeting</a:t>
            </a:r>
            <a:endParaRPr lang="en-US" sz="2400" dirty="0"/>
          </a:p>
        </p:txBody>
      </p:sp>
      <p:sp>
        <p:nvSpPr>
          <p:cNvPr id="5" name="Slide Number Placeholder 4"/>
          <p:cNvSpPr>
            <a:spLocks noGrp="1"/>
          </p:cNvSpPr>
          <p:nvPr>
            <p:ph type="sldNum" sz="quarter" idx="11"/>
          </p:nvPr>
        </p:nvSpPr>
        <p:spPr/>
        <p:txBody>
          <a:bodyPr/>
          <a:lstStyle/>
          <a:p>
            <a:fld id="{6333F198-A5BF-4D4E-A0A8-74530D64AB18}" type="slidenum">
              <a:rPr lang="en-US" altLang="en-US" smtClean="0"/>
              <a:pPr/>
              <a:t>11</a:t>
            </a:fld>
            <a:endParaRPr lang="en-US" altLang="en-US"/>
          </a:p>
        </p:txBody>
      </p:sp>
    </p:spTree>
    <p:extLst>
      <p:ext uri="{BB962C8B-B14F-4D97-AF65-F5344CB8AC3E}">
        <p14:creationId xmlns:p14="http://schemas.microsoft.com/office/powerpoint/2010/main" val="116874639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p:txBody>
          <a:bodyPr/>
          <a:lstStyle/>
          <a:p>
            <a:r>
              <a:rPr lang="en-US" dirty="0" smtClean="0"/>
              <a:t>A Tale of Two Cities</a:t>
            </a:r>
            <a:endParaRPr lang="en-US" dirty="0"/>
          </a:p>
        </p:txBody>
      </p:sp>
      <p:sp>
        <p:nvSpPr>
          <p:cNvPr id="5" name="Slide Number Placeholder 4"/>
          <p:cNvSpPr>
            <a:spLocks noGrp="1"/>
          </p:cNvSpPr>
          <p:nvPr>
            <p:ph type="sldNum" sz="quarter" idx="4"/>
          </p:nvPr>
        </p:nvSpPr>
        <p:spPr/>
        <p:txBody>
          <a:bodyPr/>
          <a:lstStyle/>
          <a:p>
            <a:fld id="{6333F198-A5BF-4D4E-A0A8-74530D64AB18}" type="slidenum">
              <a:rPr lang="en-US" altLang="en-US" smtClean="0"/>
              <a:pPr/>
              <a:t>12</a:t>
            </a:fld>
            <a:endParaRPr lang="en-US" altLang="en-US"/>
          </a:p>
        </p:txBody>
      </p:sp>
      <p:pic>
        <p:nvPicPr>
          <p:cNvPr id="68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55280"/>
            <a:ext cx="1834019"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14509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16518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609600"/>
            <a:ext cx="4648200" cy="5715000"/>
          </a:xfrm>
          <a:solidFill>
            <a:schemeClr val="bg1"/>
          </a:solidFill>
        </p:spPr>
        <p:txBody>
          <a:bodyPr/>
          <a:lstStyle/>
          <a:p>
            <a:endParaRPr lang="en-US" dirty="0" smtClean="0"/>
          </a:p>
          <a:p>
            <a:pPr lvl="1"/>
            <a:r>
              <a:rPr lang="en-US" dirty="0" smtClean="0"/>
              <a:t>44,000 residents</a:t>
            </a:r>
          </a:p>
          <a:p>
            <a:pPr lvl="1"/>
            <a:r>
              <a:rPr lang="en-US" dirty="0" smtClean="0"/>
              <a:t>Central Coast</a:t>
            </a:r>
          </a:p>
          <a:p>
            <a:pPr lvl="1"/>
            <a:r>
              <a:rPr lang="en-US" dirty="0" smtClean="0"/>
              <a:t>General Fund: $60 million</a:t>
            </a:r>
          </a:p>
          <a:p>
            <a:pPr lvl="1"/>
            <a:r>
              <a:rPr lang="en-US" dirty="0" smtClean="0"/>
              <a:t>Historic Mission Community</a:t>
            </a:r>
          </a:p>
          <a:p>
            <a:pPr lvl="1"/>
            <a:r>
              <a:rPr lang="en-US" dirty="0" smtClean="0"/>
              <a:t>Government, Business &amp; Cultural Center of the Central Coast</a:t>
            </a:r>
          </a:p>
          <a:p>
            <a:pPr lvl="2"/>
            <a:r>
              <a:rPr lang="en-US" sz="2400" i="1" dirty="0" smtClean="0"/>
              <a:t>Cal Poly</a:t>
            </a:r>
          </a:p>
          <a:p>
            <a:pPr lvl="2"/>
            <a:r>
              <a:rPr lang="en-US" sz="2400" i="1" dirty="0" smtClean="0"/>
              <a:t>Tourism</a:t>
            </a:r>
          </a:p>
          <a:p>
            <a:pPr lvl="2"/>
            <a:r>
              <a:rPr lang="en-US" sz="2400" i="1" dirty="0" smtClean="0"/>
              <a:t>State and Region-Wide Governmental Services</a:t>
            </a:r>
            <a:endParaRPr lang="en-US" sz="2400" i="1" dirty="0"/>
          </a:p>
        </p:txBody>
      </p:sp>
      <p:sp>
        <p:nvSpPr>
          <p:cNvPr id="7" name="Content Placeholder 6"/>
          <p:cNvSpPr>
            <a:spLocks noGrp="1"/>
          </p:cNvSpPr>
          <p:nvPr>
            <p:ph sz="half" idx="2"/>
          </p:nvPr>
        </p:nvSpPr>
        <p:spPr>
          <a:xfrm>
            <a:off x="4419600" y="609600"/>
            <a:ext cx="4724400" cy="5943600"/>
          </a:xfrm>
          <a:solidFill>
            <a:schemeClr val="bg1"/>
          </a:solidFill>
        </p:spPr>
        <p:txBody>
          <a:bodyPr/>
          <a:lstStyle/>
          <a:p>
            <a:endParaRPr lang="en-US" dirty="0" smtClean="0"/>
          </a:p>
          <a:p>
            <a:pPr lvl="1"/>
            <a:r>
              <a:rPr lang="en-US" dirty="0" smtClean="0"/>
              <a:t>38,000 residents</a:t>
            </a:r>
          </a:p>
          <a:p>
            <a:pPr lvl="1"/>
            <a:r>
              <a:rPr lang="en-US" dirty="0" smtClean="0"/>
              <a:t>Central Los Angeles County</a:t>
            </a:r>
          </a:p>
          <a:p>
            <a:pPr lvl="1"/>
            <a:r>
              <a:rPr lang="en-US" dirty="0" smtClean="0"/>
              <a:t>General Fund: $10 million</a:t>
            </a:r>
          </a:p>
          <a:p>
            <a:pPr lvl="1"/>
            <a:r>
              <a:rPr lang="en-US" dirty="0" smtClean="0"/>
              <a:t>90% of residents Hispanic</a:t>
            </a:r>
          </a:p>
          <a:p>
            <a:pPr lvl="1"/>
            <a:r>
              <a:rPr lang="en-US" dirty="0" smtClean="0"/>
              <a:t>One of poorest cities in Los Angeles County</a:t>
            </a:r>
          </a:p>
          <a:p>
            <a:pPr lvl="2"/>
            <a:r>
              <a:rPr lang="en-US" sz="2400" i="1" dirty="0" smtClean="0"/>
              <a:t>Almost one in six residents lives below the poverty line</a:t>
            </a:r>
          </a:p>
          <a:p>
            <a:pPr lvl="2"/>
            <a:r>
              <a:rPr lang="en-US" sz="2400" i="1" dirty="0" smtClean="0"/>
              <a:t>Unemployment: 16% </a:t>
            </a:r>
          </a:p>
          <a:p>
            <a:endParaRPr lang="en-US"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13</a:t>
            </a:fld>
            <a:endParaRPr lang="en-US" altLang="en-US" dirty="0"/>
          </a:p>
        </p:txBody>
      </p:sp>
      <p:pic>
        <p:nvPicPr>
          <p:cNvPr id="68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
            <a:ext cx="1143000" cy="66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24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479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6083"/>
                                        </p:tgtEl>
                                        <p:attrNameLst>
                                          <p:attrName>style.visibility</p:attrName>
                                        </p:attrNameLst>
                                      </p:cBhvr>
                                      <p:to>
                                        <p:strVal val="visible"/>
                                      </p:to>
                                    </p:set>
                                    <p:anim calcmode="lin" valueType="num">
                                      <p:cBhvr additive="base">
                                        <p:cTn id="7" dur="500" fill="hold"/>
                                        <p:tgtEl>
                                          <p:spTgt spid="686083"/>
                                        </p:tgtEl>
                                        <p:attrNameLst>
                                          <p:attrName>ppt_x</p:attrName>
                                        </p:attrNameLst>
                                      </p:cBhvr>
                                      <p:tavLst>
                                        <p:tav tm="0">
                                          <p:val>
                                            <p:strVal val="#ppt_x"/>
                                          </p:val>
                                        </p:tav>
                                        <p:tav tm="100000">
                                          <p:val>
                                            <p:strVal val="#ppt_x"/>
                                          </p:val>
                                        </p:tav>
                                      </p:tavLst>
                                    </p:anim>
                                    <p:anim calcmode="lin" valueType="num">
                                      <p:cBhvr additive="base">
                                        <p:cTn id="8" dur="500" fill="hold"/>
                                        <p:tgtEl>
                                          <p:spTgt spid="68608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 calcmode="lin" valueType="num">
                                      <p:cBhvr additive="base">
                                        <p:cTn id="39" dur="5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20BFBE21-1F03-47F6-85F4-A1867F58236A}" type="slidenum">
              <a:rPr lang="en-US" altLang="en-US"/>
              <a:pPr/>
              <a:t>14</a:t>
            </a:fld>
            <a:endParaRPr lang="en-US" altLang="en-US" dirty="0"/>
          </a:p>
        </p:txBody>
      </p:sp>
      <p:sp>
        <p:nvSpPr>
          <p:cNvPr id="590850" name="Rectangle 2"/>
          <p:cNvSpPr>
            <a:spLocks noGrp="1" noChangeArrowheads="1"/>
          </p:cNvSpPr>
          <p:nvPr>
            <p:ph type="title"/>
          </p:nvPr>
        </p:nvSpPr>
        <p:spPr>
          <a:xfrm>
            <a:off x="1676400" y="266700"/>
            <a:ext cx="6705600" cy="1104900"/>
          </a:xfrm>
        </p:spPr>
        <p:txBody>
          <a:bodyPr/>
          <a:lstStyle/>
          <a:p>
            <a:r>
              <a:rPr lang="en-US" altLang="en-US" dirty="0"/>
              <a:t>Purpose of the City’s Budget</a:t>
            </a:r>
          </a:p>
        </p:txBody>
      </p:sp>
      <p:sp>
        <p:nvSpPr>
          <p:cNvPr id="590851" name="Rectangle 3"/>
          <p:cNvSpPr>
            <a:spLocks noGrp="1" noChangeArrowheads="1"/>
          </p:cNvSpPr>
          <p:nvPr>
            <p:ph type="body" sz="half" idx="1"/>
          </p:nvPr>
        </p:nvSpPr>
        <p:spPr/>
        <p:txBody>
          <a:bodyPr/>
          <a:lstStyle/>
          <a:p>
            <a:pPr>
              <a:lnSpc>
                <a:spcPct val="90000"/>
              </a:lnSpc>
            </a:pPr>
            <a:r>
              <a:rPr lang="en-US" altLang="en-US" sz="2400" dirty="0"/>
              <a:t>Like most cities, </a:t>
            </a:r>
            <a:r>
              <a:rPr lang="en-US" altLang="en-US" sz="2400" dirty="0" smtClean="0"/>
              <a:t>SLO has a </a:t>
            </a:r>
            <a:r>
              <a:rPr lang="en-US" altLang="en-US" sz="2400" dirty="0"/>
              <a:t>bunch of long-term policies and plans:</a:t>
            </a:r>
          </a:p>
          <a:p>
            <a:pPr lvl="1">
              <a:lnSpc>
                <a:spcPct val="90000"/>
              </a:lnSpc>
            </a:pPr>
            <a:r>
              <a:rPr lang="en-US" altLang="en-US" sz="1800" dirty="0"/>
              <a:t>General Plan (and all its elements)</a:t>
            </a:r>
          </a:p>
          <a:p>
            <a:pPr lvl="1">
              <a:lnSpc>
                <a:spcPct val="90000"/>
              </a:lnSpc>
            </a:pPr>
            <a:r>
              <a:rPr lang="en-US" altLang="en-US" sz="1800" dirty="0"/>
              <a:t>Water and Wastewater Master Plans</a:t>
            </a:r>
          </a:p>
          <a:p>
            <a:pPr lvl="1">
              <a:lnSpc>
                <a:spcPct val="90000"/>
              </a:lnSpc>
            </a:pPr>
            <a:r>
              <a:rPr lang="en-US" altLang="en-US" sz="1800" dirty="0"/>
              <a:t>Pavement Management Plan</a:t>
            </a:r>
          </a:p>
          <a:p>
            <a:pPr lvl="1">
              <a:lnSpc>
                <a:spcPct val="90000"/>
              </a:lnSpc>
            </a:pPr>
            <a:r>
              <a:rPr lang="en-US" altLang="en-US" sz="1800" dirty="0"/>
              <a:t>Access and Parking Management Plan</a:t>
            </a:r>
          </a:p>
          <a:p>
            <a:pPr lvl="1">
              <a:lnSpc>
                <a:spcPct val="90000"/>
              </a:lnSpc>
            </a:pPr>
            <a:r>
              <a:rPr lang="en-US" altLang="en-US" sz="1800" dirty="0"/>
              <a:t>Short-Range Transit Plan</a:t>
            </a:r>
          </a:p>
          <a:p>
            <a:pPr lvl="1">
              <a:lnSpc>
                <a:spcPct val="90000"/>
              </a:lnSpc>
            </a:pPr>
            <a:r>
              <a:rPr lang="en-US" altLang="en-US" sz="1800" dirty="0"/>
              <a:t>Bicycle Plan</a:t>
            </a:r>
          </a:p>
          <a:p>
            <a:pPr lvl="1">
              <a:lnSpc>
                <a:spcPct val="90000"/>
              </a:lnSpc>
            </a:pPr>
            <a:r>
              <a:rPr lang="en-US" altLang="en-US" sz="1800" dirty="0"/>
              <a:t>Public Art Policy</a:t>
            </a:r>
          </a:p>
          <a:p>
            <a:pPr lvl="1">
              <a:lnSpc>
                <a:spcPct val="90000"/>
              </a:lnSpc>
            </a:pPr>
            <a:r>
              <a:rPr lang="en-US" altLang="en-US" sz="1800" dirty="0"/>
              <a:t>Downtown Plan</a:t>
            </a:r>
          </a:p>
          <a:p>
            <a:pPr lvl="1">
              <a:lnSpc>
                <a:spcPct val="90000"/>
              </a:lnSpc>
            </a:pPr>
            <a:r>
              <a:rPr lang="en-US" altLang="en-US" sz="1800" dirty="0"/>
              <a:t>IT Strategic Plan</a:t>
            </a:r>
          </a:p>
        </p:txBody>
      </p:sp>
      <p:sp>
        <p:nvSpPr>
          <p:cNvPr id="590852" name="Rectangle 4"/>
          <p:cNvSpPr>
            <a:spLocks noGrp="1" noChangeArrowheads="1"/>
          </p:cNvSpPr>
          <p:nvPr>
            <p:ph type="body" sz="half" idx="2"/>
          </p:nvPr>
        </p:nvSpPr>
        <p:spPr/>
        <p:txBody>
          <a:bodyPr/>
          <a:lstStyle/>
          <a:p>
            <a:pPr>
              <a:lnSpc>
                <a:spcPct val="90000"/>
              </a:lnSpc>
            </a:pPr>
            <a:r>
              <a:rPr lang="en-US" altLang="en-US" sz="2400" dirty="0" smtClean="0"/>
              <a:t>The budget </a:t>
            </a:r>
            <a:r>
              <a:rPr lang="en-US" altLang="en-US" sz="2400" dirty="0"/>
              <a:t>is the key tool for programming the implementation of these plans by allocating the resources needed to do so.</a:t>
            </a:r>
          </a:p>
          <a:p>
            <a:pPr lvl="1">
              <a:lnSpc>
                <a:spcPct val="90000"/>
              </a:lnSpc>
            </a:pPr>
            <a:r>
              <a:rPr lang="en-US" altLang="en-US" sz="2000" i="1" dirty="0"/>
              <a:t>Over the next two-years, which of all these goals – many of which compete for the same resources – will get done. </a:t>
            </a:r>
          </a:p>
          <a:p>
            <a:pPr lvl="1">
              <a:lnSpc>
                <a:spcPct val="90000"/>
              </a:lnSpc>
            </a:pPr>
            <a:r>
              <a:rPr lang="en-US" altLang="en-US" sz="2000" i="1" dirty="0"/>
              <a:t>And which ones won’t.</a:t>
            </a:r>
            <a:endParaRPr lang="en-US" altLang="en-US" sz="2000" b="1" i="1" dirty="0"/>
          </a:p>
        </p:txBody>
      </p:sp>
      <p:pic>
        <p:nvPicPr>
          <p:cNvPr id="590853" name="Picture 5" descr="BS011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5410200"/>
            <a:ext cx="1274763"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908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12775"/>
            <a:ext cx="914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0852">
                                            <p:txEl>
                                              <p:pRg st="0" end="0"/>
                                            </p:txEl>
                                          </p:spTgt>
                                        </p:tgtEl>
                                        <p:attrNameLst>
                                          <p:attrName>style.visibility</p:attrName>
                                        </p:attrNameLst>
                                      </p:cBhvr>
                                      <p:to>
                                        <p:strVal val="visible"/>
                                      </p:to>
                                    </p:set>
                                    <p:anim calcmode="lin" valueType="num">
                                      <p:cBhvr additive="base">
                                        <p:cTn id="7" dur="500" fill="hold"/>
                                        <p:tgtEl>
                                          <p:spTgt spid="5908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08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0852">
                                            <p:txEl>
                                              <p:pRg st="1" end="1"/>
                                            </p:txEl>
                                          </p:spTgt>
                                        </p:tgtEl>
                                        <p:attrNameLst>
                                          <p:attrName>style.visibility</p:attrName>
                                        </p:attrNameLst>
                                      </p:cBhvr>
                                      <p:to>
                                        <p:strVal val="visible"/>
                                      </p:to>
                                    </p:set>
                                    <p:anim calcmode="lin" valueType="num">
                                      <p:cBhvr additive="base">
                                        <p:cTn id="11" dur="500" fill="hold"/>
                                        <p:tgtEl>
                                          <p:spTgt spid="59085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08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90852">
                                            <p:txEl>
                                              <p:pRg st="2" end="2"/>
                                            </p:txEl>
                                          </p:spTgt>
                                        </p:tgtEl>
                                        <p:attrNameLst>
                                          <p:attrName>style.visibility</p:attrName>
                                        </p:attrNameLst>
                                      </p:cBhvr>
                                      <p:to>
                                        <p:strVal val="visible"/>
                                      </p:to>
                                    </p:set>
                                    <p:anim calcmode="lin" valueType="num">
                                      <p:cBhvr additive="base">
                                        <p:cTn id="17" dur="500" fill="hold"/>
                                        <p:tgtEl>
                                          <p:spTgt spid="5908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08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10FFFCE-2142-4C10-BA06-35DF8234469C}" type="slidenum">
              <a:rPr lang="en-US" altLang="en-US"/>
              <a:pPr/>
              <a:t>15</a:t>
            </a:fld>
            <a:endParaRPr lang="en-US" altLang="en-US"/>
          </a:p>
        </p:txBody>
      </p:sp>
      <p:sp>
        <p:nvSpPr>
          <p:cNvPr id="591874" name="Rectangle 2"/>
          <p:cNvSpPr>
            <a:spLocks noGrp="1" noChangeArrowheads="1"/>
          </p:cNvSpPr>
          <p:nvPr>
            <p:ph type="title"/>
          </p:nvPr>
        </p:nvSpPr>
        <p:spPr/>
        <p:txBody>
          <a:bodyPr/>
          <a:lstStyle/>
          <a:p>
            <a:r>
              <a:rPr lang="en-US" altLang="en-US"/>
              <a:t>Because . . . .  </a:t>
            </a:r>
          </a:p>
        </p:txBody>
      </p:sp>
      <p:sp>
        <p:nvSpPr>
          <p:cNvPr id="591875" name="Rectangle 3"/>
          <p:cNvSpPr>
            <a:spLocks noGrp="1" noChangeArrowheads="1"/>
          </p:cNvSpPr>
          <p:nvPr>
            <p:ph type="body" idx="1"/>
          </p:nvPr>
        </p:nvSpPr>
        <p:spPr/>
        <p:txBody>
          <a:bodyPr/>
          <a:lstStyle/>
          <a:p>
            <a:r>
              <a:rPr lang="en-US" altLang="en-US" dirty="0" smtClean="0"/>
              <a:t>Your agency can </a:t>
            </a:r>
            <a:r>
              <a:rPr lang="en-US" altLang="en-US" dirty="0"/>
              <a:t>do </a:t>
            </a:r>
            <a:r>
              <a:rPr lang="en-US" altLang="en-US" u="sng" dirty="0"/>
              <a:t>any</a:t>
            </a:r>
            <a:r>
              <a:rPr lang="en-US" altLang="en-US" dirty="0"/>
              <a:t>thing.</a:t>
            </a:r>
          </a:p>
          <a:p>
            <a:r>
              <a:rPr lang="en-US" altLang="en-US" dirty="0"/>
              <a:t>It’s </a:t>
            </a:r>
            <a:r>
              <a:rPr lang="en-US" altLang="en-US" u="sng" dirty="0"/>
              <a:t>every</a:t>
            </a:r>
            <a:r>
              <a:rPr lang="en-US" altLang="en-US" dirty="0"/>
              <a:t>thing </a:t>
            </a:r>
            <a:r>
              <a:rPr lang="en-US" altLang="en-US" dirty="0" smtClean="0"/>
              <a:t>it can’t </a:t>
            </a:r>
            <a:r>
              <a:rPr lang="en-US" altLang="en-US" dirty="0"/>
              <a:t>do.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1875">
                                            <p:txEl>
                                              <p:pRg st="1" end="1"/>
                                            </p:txEl>
                                          </p:spTgt>
                                        </p:tgtEl>
                                        <p:attrNameLst>
                                          <p:attrName>style.visibility</p:attrName>
                                        </p:attrNameLst>
                                      </p:cBhvr>
                                      <p:to>
                                        <p:strVal val="visible"/>
                                      </p:to>
                                    </p:set>
                                    <p:anim calcmode="lin" valueType="num">
                                      <p:cBhvr additive="base">
                                        <p:cTn id="7" dur="500" fill="hold"/>
                                        <p:tgtEl>
                                          <p:spTgt spid="5918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18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9238F8B3-4242-402C-8E0C-F3BA8979B9D6}" type="slidenum">
              <a:rPr lang="en-US" altLang="en-US"/>
              <a:pPr/>
              <a:t>16</a:t>
            </a:fld>
            <a:endParaRPr lang="en-US" altLang="en-US"/>
          </a:p>
        </p:txBody>
      </p:sp>
      <p:sp>
        <p:nvSpPr>
          <p:cNvPr id="592898" name="Rectangle 2"/>
          <p:cNvSpPr>
            <a:spLocks noGrp="1" noChangeArrowheads="1"/>
          </p:cNvSpPr>
          <p:nvPr>
            <p:ph type="title"/>
          </p:nvPr>
        </p:nvSpPr>
        <p:spPr/>
        <p:txBody>
          <a:bodyPr/>
          <a:lstStyle/>
          <a:p>
            <a:r>
              <a:rPr lang="en-US" altLang="en-US"/>
              <a:t>Linking Goals and Resources</a:t>
            </a:r>
          </a:p>
        </p:txBody>
      </p:sp>
      <p:sp>
        <p:nvSpPr>
          <p:cNvPr id="592899" name="Rectangle 3"/>
          <p:cNvSpPr>
            <a:spLocks noGrp="1" noChangeArrowheads="1"/>
          </p:cNvSpPr>
          <p:nvPr>
            <p:ph type="body" idx="1"/>
          </p:nvPr>
        </p:nvSpPr>
        <p:spPr>
          <a:xfrm>
            <a:off x="1143000" y="1790700"/>
            <a:ext cx="7772400" cy="4533900"/>
          </a:xfrm>
        </p:spPr>
        <p:txBody>
          <a:bodyPr/>
          <a:lstStyle/>
          <a:p>
            <a:pPr>
              <a:tabLst>
                <a:tab pos="3830638" algn="l"/>
              </a:tabLst>
            </a:pPr>
            <a:r>
              <a:rPr lang="en-US" altLang="en-US" sz="2800" dirty="0"/>
              <a:t>This requires a process that:</a:t>
            </a:r>
          </a:p>
          <a:p>
            <a:pPr lvl="1">
              <a:tabLst>
                <a:tab pos="3830638" algn="l"/>
              </a:tabLst>
            </a:pPr>
            <a:r>
              <a:rPr lang="en-US" altLang="en-US" sz="2400" dirty="0"/>
              <a:t>Clearly identifies the “highest priority, most important” things for </a:t>
            </a:r>
            <a:r>
              <a:rPr lang="en-US" altLang="en-US" sz="2400" dirty="0" smtClean="0"/>
              <a:t>the City to </a:t>
            </a:r>
            <a:r>
              <a:rPr lang="en-US" altLang="en-US" sz="2400" dirty="0"/>
              <a:t>do during the next two years at the beginning of the process.</a:t>
            </a:r>
          </a:p>
          <a:p>
            <a:pPr lvl="2">
              <a:tabLst>
                <a:tab pos="3830638" algn="l"/>
              </a:tabLst>
            </a:pPr>
            <a:r>
              <a:rPr lang="en-US" altLang="en-US" i="1" dirty="0"/>
              <a:t>Goal-setting should drive the budget process, not follow it.</a:t>
            </a:r>
          </a:p>
          <a:p>
            <a:pPr lvl="1">
              <a:tabLst>
                <a:tab pos="3830638" algn="l"/>
              </a:tabLst>
            </a:pPr>
            <a:r>
              <a:rPr lang="en-US" altLang="en-US" sz="2400" dirty="0"/>
              <a:t>Establishes reasonable timeframes and organizational responsibility for getting them done.</a:t>
            </a:r>
          </a:p>
          <a:p>
            <a:pPr lvl="1">
              <a:tabLst>
                <a:tab pos="3830638" algn="l"/>
              </a:tabLst>
            </a:pPr>
            <a:r>
              <a:rPr lang="en-US" altLang="en-US" sz="2400" dirty="0"/>
              <a:t>Allocates required resources.</a:t>
            </a:r>
          </a:p>
        </p:txBody>
      </p:sp>
      <p:pic>
        <p:nvPicPr>
          <p:cNvPr id="592900" name="Picture 4" descr="IN0063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3006" y="277801"/>
            <a:ext cx="1694793" cy="15200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45B4228-4CE6-44D4-A4EF-F55F0D93249A}" type="slidenum">
              <a:rPr lang="en-US" altLang="en-US"/>
              <a:pPr/>
              <a:t>17</a:t>
            </a:fld>
            <a:endParaRPr lang="en-US" altLang="en-US"/>
          </a:p>
        </p:txBody>
      </p:sp>
      <p:sp>
        <p:nvSpPr>
          <p:cNvPr id="599042" name="Rectangle 2"/>
          <p:cNvSpPr>
            <a:spLocks noGrp="1" noChangeArrowheads="1"/>
          </p:cNvSpPr>
          <p:nvPr>
            <p:ph type="title"/>
          </p:nvPr>
        </p:nvSpPr>
        <p:spPr/>
        <p:txBody>
          <a:bodyPr/>
          <a:lstStyle/>
          <a:p>
            <a:r>
              <a:rPr lang="en-US" altLang="en-US"/>
              <a:t>Five Step Goal-Setting Process </a:t>
            </a:r>
          </a:p>
        </p:txBody>
      </p:sp>
      <p:sp>
        <p:nvSpPr>
          <p:cNvPr id="599043" name="Rectangle 3"/>
          <p:cNvSpPr>
            <a:spLocks noGrp="1" noChangeArrowheads="1"/>
          </p:cNvSpPr>
          <p:nvPr>
            <p:ph type="body" idx="1"/>
          </p:nvPr>
        </p:nvSpPr>
        <p:spPr/>
        <p:txBody>
          <a:bodyPr/>
          <a:lstStyle/>
          <a:p>
            <a:pPr marL="463550" indent="-463550"/>
            <a:r>
              <a:rPr lang="en-US" altLang="en-US" dirty="0" smtClean="0"/>
              <a:t>Budget Workshops and Forums </a:t>
            </a:r>
            <a:r>
              <a:rPr lang="en-US" altLang="en-US" dirty="0"/>
              <a:t>– Before Issuing the Preliminary Budget </a:t>
            </a:r>
          </a:p>
          <a:p>
            <a:pPr marL="1317625" lvl="1" indent="-628650">
              <a:buFont typeface="Wingdings" pitchFamily="2" charset="2"/>
              <a:buNone/>
            </a:pPr>
            <a:r>
              <a:rPr lang="en-US" altLang="en-US" dirty="0">
                <a:solidFill>
                  <a:schemeClr val="hlink"/>
                </a:solidFill>
                <a:sym typeface="Wingdings" pitchFamily="2" charset="2"/>
              </a:rPr>
              <a:t></a:t>
            </a:r>
            <a:r>
              <a:rPr lang="en-US" altLang="en-US" dirty="0">
                <a:sym typeface="Wingdings" pitchFamily="2" charset="2"/>
              </a:rPr>
              <a:t>	</a:t>
            </a:r>
            <a:r>
              <a:rPr lang="en-US" altLang="en-US" dirty="0"/>
              <a:t>Setting the Table (November)</a:t>
            </a:r>
          </a:p>
          <a:p>
            <a:pPr marL="1317625" lvl="1" indent="-628650">
              <a:buFont typeface="Wingdings" pitchFamily="2" charset="2"/>
              <a:buNone/>
            </a:pPr>
            <a:r>
              <a:rPr lang="en-US" altLang="en-US" dirty="0">
                <a:solidFill>
                  <a:schemeClr val="hlink"/>
                </a:solidFill>
                <a:sym typeface="Wingdings" pitchFamily="2" charset="2"/>
              </a:rPr>
              <a:t></a:t>
            </a:r>
            <a:r>
              <a:rPr lang="en-US" altLang="en-US" dirty="0">
                <a:sym typeface="Wingdings" pitchFamily="2" charset="2"/>
              </a:rPr>
              <a:t>	</a:t>
            </a:r>
            <a:r>
              <a:rPr lang="en-US" altLang="en-US" dirty="0"/>
              <a:t>Building the Foundation (December)</a:t>
            </a:r>
          </a:p>
          <a:p>
            <a:pPr marL="1317625" lvl="1" indent="-628650">
              <a:buFont typeface="Wingdings" pitchFamily="2" charset="2"/>
              <a:buNone/>
            </a:pPr>
            <a:r>
              <a:rPr lang="en-US" altLang="en-US" dirty="0">
                <a:solidFill>
                  <a:schemeClr val="hlink"/>
                </a:solidFill>
                <a:sym typeface="Wingdings" pitchFamily="2" charset="2"/>
              </a:rPr>
              <a:t></a:t>
            </a:r>
            <a:r>
              <a:rPr lang="en-US" altLang="en-US" dirty="0">
                <a:sym typeface="Wingdings" pitchFamily="2" charset="2"/>
              </a:rPr>
              <a:t>	</a:t>
            </a:r>
            <a:r>
              <a:rPr lang="en-US" altLang="en-US" dirty="0"/>
              <a:t>Community Forum (January)</a:t>
            </a:r>
          </a:p>
          <a:p>
            <a:pPr marL="1317625" lvl="1" indent="-628650">
              <a:buFont typeface="Wingdings" pitchFamily="2" charset="2"/>
              <a:buNone/>
            </a:pPr>
            <a:r>
              <a:rPr lang="en-US" altLang="en-US" dirty="0">
                <a:solidFill>
                  <a:schemeClr val="hlink"/>
                </a:solidFill>
                <a:sym typeface="Wingdings" pitchFamily="2" charset="2"/>
              </a:rPr>
              <a:t></a:t>
            </a:r>
            <a:r>
              <a:rPr lang="en-US" altLang="en-US" dirty="0">
                <a:sym typeface="Wingdings" pitchFamily="2" charset="2"/>
              </a:rPr>
              <a:t>	</a:t>
            </a:r>
            <a:r>
              <a:rPr lang="en-US" altLang="en-US" dirty="0"/>
              <a:t>Council Goal-Setting (January)</a:t>
            </a:r>
          </a:p>
          <a:p>
            <a:pPr marL="1317625" lvl="1" indent="-628650">
              <a:buFont typeface="Wingdings" pitchFamily="2" charset="2"/>
              <a:buNone/>
            </a:pPr>
            <a:r>
              <a:rPr lang="en-US" altLang="en-US" dirty="0">
                <a:solidFill>
                  <a:schemeClr val="hlink"/>
                </a:solidFill>
                <a:sym typeface="Wingdings" pitchFamily="2" charset="2"/>
              </a:rPr>
              <a:t></a:t>
            </a:r>
            <a:r>
              <a:rPr lang="en-US" altLang="en-US" dirty="0">
                <a:sym typeface="Wingdings" pitchFamily="2" charset="2"/>
              </a:rPr>
              <a:t>	</a:t>
            </a:r>
            <a:r>
              <a:rPr lang="en-US" altLang="en-US" dirty="0"/>
              <a:t>Major City Goal Work Programs (April)</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13EF083-DB31-4FB0-95A7-9005D4B21D71}" type="slidenum">
              <a:rPr lang="en-US" altLang="en-US"/>
              <a:pPr/>
              <a:t>18</a:t>
            </a:fld>
            <a:endParaRPr lang="en-US" altLang="en-US"/>
          </a:p>
        </p:txBody>
      </p:sp>
      <p:sp>
        <p:nvSpPr>
          <p:cNvPr id="600066" name="Rectangle 2"/>
          <p:cNvSpPr>
            <a:spLocks noGrp="1" noChangeArrowheads="1"/>
          </p:cNvSpPr>
          <p:nvPr>
            <p:ph type="title"/>
          </p:nvPr>
        </p:nvSpPr>
        <p:spPr/>
        <p:txBody>
          <a:bodyPr/>
          <a:lstStyle/>
          <a:p>
            <a:r>
              <a:rPr lang="en-US" altLang="en-US">
                <a:solidFill>
                  <a:schemeClr val="hlink"/>
                </a:solidFill>
                <a:sym typeface="Wingdings" pitchFamily="2" charset="2"/>
              </a:rPr>
              <a:t> </a:t>
            </a:r>
            <a:r>
              <a:rPr lang="en-US" altLang="en-US" sz="4000"/>
              <a:t>Setting the Table</a:t>
            </a:r>
          </a:p>
        </p:txBody>
      </p:sp>
      <p:sp>
        <p:nvSpPr>
          <p:cNvPr id="600067" name="Rectangle 3"/>
          <p:cNvSpPr>
            <a:spLocks noGrp="1" noChangeArrowheads="1"/>
          </p:cNvSpPr>
          <p:nvPr>
            <p:ph type="body" idx="1"/>
          </p:nvPr>
        </p:nvSpPr>
        <p:spPr/>
        <p:txBody>
          <a:bodyPr/>
          <a:lstStyle/>
          <a:p>
            <a:r>
              <a:rPr lang="en-US" altLang="en-US" sz="2800" dirty="0" smtClean="0"/>
              <a:t>Don’t </a:t>
            </a:r>
            <a:r>
              <a:rPr lang="en-US" altLang="en-US" sz="2800" dirty="0"/>
              <a:t>start this process with a blank slate, so what’s on the menu?</a:t>
            </a:r>
          </a:p>
          <a:p>
            <a:pPr lvl="1"/>
            <a:r>
              <a:rPr lang="en-US" altLang="en-US" sz="2400" dirty="0"/>
              <a:t>What the status of General Plan implementation?</a:t>
            </a:r>
          </a:p>
          <a:p>
            <a:pPr lvl="1"/>
            <a:r>
              <a:rPr lang="en-US" altLang="en-US" sz="2400" dirty="0"/>
              <a:t>What are </a:t>
            </a:r>
            <a:r>
              <a:rPr lang="en-US" altLang="en-US" sz="2400" dirty="0" smtClean="0"/>
              <a:t>long-term </a:t>
            </a:r>
            <a:r>
              <a:rPr lang="en-US" altLang="en-US" sz="2400" dirty="0"/>
              <a:t>CIP needs through General Plan build-out?</a:t>
            </a:r>
          </a:p>
          <a:p>
            <a:pPr lvl="1"/>
            <a:r>
              <a:rPr lang="en-US" altLang="en-US" sz="2400" dirty="0"/>
              <a:t>What’s the status of current major City goals and objectives?</a:t>
            </a:r>
          </a:p>
          <a:p>
            <a:pPr lvl="1"/>
            <a:r>
              <a:rPr lang="en-US" altLang="en-US" sz="2400" dirty="0"/>
              <a:t>What’s the status of </a:t>
            </a:r>
            <a:r>
              <a:rPr lang="en-US" altLang="en-US" sz="2400" dirty="0" smtClean="0"/>
              <a:t>current </a:t>
            </a:r>
            <a:r>
              <a:rPr lang="en-US" altLang="en-US" sz="2400" dirty="0"/>
              <a:t>CIP projects?</a:t>
            </a:r>
          </a:p>
          <a:p>
            <a:pPr lvl="1"/>
            <a:r>
              <a:rPr lang="en-US" altLang="en-US" sz="2400" dirty="0"/>
              <a:t>What’s </a:t>
            </a:r>
            <a:r>
              <a:rPr lang="en-US" altLang="en-US" sz="2400" dirty="0" smtClean="0"/>
              <a:t>the general </a:t>
            </a:r>
            <a:r>
              <a:rPr lang="en-US" altLang="en-US" sz="2400" dirty="0"/>
              <a:t>fiscal outlook?</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4A0988E-4053-4258-B170-E3FFD4F4ACA2}" type="slidenum">
              <a:rPr lang="en-US" altLang="en-US"/>
              <a:pPr/>
              <a:t>19</a:t>
            </a:fld>
            <a:endParaRPr lang="en-US" altLang="en-US"/>
          </a:p>
        </p:txBody>
      </p:sp>
      <p:sp>
        <p:nvSpPr>
          <p:cNvPr id="601090" name="Rectangle 2"/>
          <p:cNvSpPr>
            <a:spLocks noGrp="1" noChangeArrowheads="1"/>
          </p:cNvSpPr>
          <p:nvPr>
            <p:ph type="title"/>
          </p:nvPr>
        </p:nvSpPr>
        <p:spPr/>
        <p:txBody>
          <a:bodyPr/>
          <a:lstStyle/>
          <a:p>
            <a:r>
              <a:rPr lang="en-US" altLang="en-US">
                <a:solidFill>
                  <a:schemeClr val="hlink"/>
                </a:solidFill>
                <a:sym typeface="Wingdings" pitchFamily="2" charset="2"/>
              </a:rPr>
              <a:t> </a:t>
            </a:r>
            <a:r>
              <a:rPr lang="en-US" altLang="en-US" sz="4000"/>
              <a:t>Building the Foundation</a:t>
            </a:r>
          </a:p>
        </p:txBody>
      </p:sp>
      <p:sp>
        <p:nvSpPr>
          <p:cNvPr id="601091" name="Rectangle 3"/>
          <p:cNvSpPr>
            <a:spLocks noGrp="1" noChangeArrowheads="1"/>
          </p:cNvSpPr>
          <p:nvPr>
            <p:ph type="body" idx="1"/>
          </p:nvPr>
        </p:nvSpPr>
        <p:spPr/>
        <p:txBody>
          <a:bodyPr/>
          <a:lstStyle/>
          <a:p>
            <a:r>
              <a:rPr lang="en-US" altLang="en-US"/>
              <a:t>Finalize the goal-setting process</a:t>
            </a:r>
          </a:p>
          <a:p>
            <a:r>
              <a:rPr lang="en-US" altLang="en-US"/>
              <a:t>Review (and modify as appropriate) budget and fiscal policies</a:t>
            </a:r>
          </a:p>
          <a:p>
            <a:r>
              <a:rPr lang="en-US" altLang="en-US"/>
              <a:t>Review and discuss audited financial results for prior year (CAFR)</a:t>
            </a:r>
          </a:p>
          <a:p>
            <a:r>
              <a:rPr lang="en-US" altLang="en-US"/>
              <a:t>General Fund five-year fiscal forecast</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81000" y="1219200"/>
            <a:ext cx="8229600" cy="4495800"/>
          </a:xfrm>
        </p:spPr>
        <p:txBody>
          <a:bodyPr/>
          <a:lstStyle/>
          <a:p>
            <a:r>
              <a:rPr lang="en-US" sz="3200" b="1" dirty="0" smtClean="0"/>
              <a:t>Speakers</a:t>
            </a:r>
            <a:r>
              <a:rPr lang="en-US" sz="2800" dirty="0" smtClean="0"/>
              <a:t/>
            </a:r>
            <a:br>
              <a:rPr lang="en-US" sz="2800" dirty="0" smtClean="0"/>
            </a:br>
            <a:r>
              <a:rPr lang="en-US" sz="2800" dirty="0" smtClean="0"/>
              <a:t/>
            </a:r>
            <a:br>
              <a:rPr lang="en-US" sz="2800" dirty="0" smtClean="0"/>
            </a:br>
            <a:r>
              <a:rPr lang="en-US" sz="2400" dirty="0" smtClean="0"/>
              <a:t>Bill </a:t>
            </a:r>
            <a:r>
              <a:rPr lang="en-US" sz="2400" dirty="0" err="1" smtClean="0"/>
              <a:t>Statler</a:t>
            </a:r>
            <a:r>
              <a:rPr lang="en-US" sz="2400" dirty="0" smtClean="0"/>
              <a:t>, Consultant/Trainer, Retired Director of Finance &amp; Information Technology, City of San Luis Obispo</a:t>
            </a:r>
            <a:br>
              <a:rPr lang="en-US" sz="2400" dirty="0" smtClean="0"/>
            </a:br>
            <a:r>
              <a:rPr lang="en-US" sz="1800" i="1" dirty="0" smtClean="0"/>
              <a:t/>
            </a:r>
            <a:br>
              <a:rPr lang="en-US" sz="1800" i="1" dirty="0" smtClean="0"/>
            </a:br>
            <a:r>
              <a:rPr lang="en-US" sz="1800" i="1" dirty="0" smtClean="0"/>
              <a:t/>
            </a:r>
            <a:br>
              <a:rPr lang="en-US" sz="1800" i="1" dirty="0" smtClean="0"/>
            </a:br>
            <a:r>
              <a:rPr lang="en-US" sz="2400" dirty="0" smtClean="0"/>
              <a:t>Lauren Vasquez, Senior Management Analyst, City of Monrovia City Manager’s Office</a:t>
            </a:r>
            <a:r>
              <a:rPr lang="en-US" sz="2800" dirty="0" smtClean="0"/>
              <a:t/>
            </a:r>
            <a:br>
              <a:rPr lang="en-US" sz="2800" dirty="0" smtClean="0"/>
            </a:br>
            <a:r>
              <a:rPr lang="en-US" sz="2000" i="1" dirty="0" smtClean="0"/>
              <a:t/>
            </a:r>
            <a:br>
              <a:rPr lang="en-US" sz="2000" i="1" dirty="0" smtClean="0"/>
            </a:br>
            <a:r>
              <a:rPr lang="en-US" sz="2800" b="1" dirty="0" smtClean="0"/>
              <a:t>Presider</a:t>
            </a:r>
            <a:br>
              <a:rPr lang="en-US" sz="2800" b="1" dirty="0" smtClean="0"/>
            </a:br>
            <a:r>
              <a:rPr lang="en-US" sz="2800" b="1" dirty="0" smtClean="0"/>
              <a:t/>
            </a:r>
            <a:br>
              <a:rPr lang="en-US" sz="2800" b="1" dirty="0" smtClean="0"/>
            </a:br>
            <a:r>
              <a:rPr lang="en-US" sz="2400" dirty="0" smtClean="0"/>
              <a:t>Sarah Rubin, Program Manager, Public Engagement Program, Institute for Local Government</a:t>
            </a:r>
            <a:br>
              <a:rPr lang="en-US" sz="2400" dirty="0" smtClean="0"/>
            </a:br>
            <a:r>
              <a:rPr lang="en-US" sz="2400" dirty="0" smtClean="0"/>
              <a:t/>
            </a:r>
            <a:br>
              <a:rPr lang="en-US" sz="2400" dirty="0" smtClean="0"/>
            </a:b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24915435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C5C72E9-D60E-4440-A044-D8823B9BC368}" type="slidenum">
              <a:rPr lang="en-US" altLang="en-US"/>
              <a:pPr/>
              <a:t>20</a:t>
            </a:fld>
            <a:endParaRPr lang="en-US" altLang="en-US"/>
          </a:p>
        </p:txBody>
      </p:sp>
      <p:sp>
        <p:nvSpPr>
          <p:cNvPr id="602114" name="Rectangle 2"/>
          <p:cNvSpPr>
            <a:spLocks noGrp="1" noChangeArrowheads="1"/>
          </p:cNvSpPr>
          <p:nvPr>
            <p:ph type="title"/>
          </p:nvPr>
        </p:nvSpPr>
        <p:spPr/>
        <p:txBody>
          <a:bodyPr/>
          <a:lstStyle/>
          <a:p>
            <a:r>
              <a:rPr lang="en-US" altLang="en-US">
                <a:solidFill>
                  <a:schemeClr val="hlink"/>
                </a:solidFill>
                <a:sym typeface="Wingdings" pitchFamily="2" charset="2"/>
              </a:rPr>
              <a:t> </a:t>
            </a:r>
            <a:r>
              <a:rPr lang="en-US" altLang="en-US" sz="4000"/>
              <a:t>Community Forum</a:t>
            </a:r>
          </a:p>
        </p:txBody>
      </p:sp>
      <p:sp>
        <p:nvSpPr>
          <p:cNvPr id="602115" name="Rectangle 3"/>
          <p:cNvSpPr>
            <a:spLocks noGrp="1" noChangeArrowheads="1"/>
          </p:cNvSpPr>
          <p:nvPr>
            <p:ph type="body" idx="1"/>
          </p:nvPr>
        </p:nvSpPr>
        <p:spPr/>
        <p:txBody>
          <a:bodyPr/>
          <a:lstStyle/>
          <a:p>
            <a:r>
              <a:rPr lang="en-US" altLang="en-US" sz="2800"/>
              <a:t>Extensive preparation for well-attended community forum</a:t>
            </a:r>
          </a:p>
          <a:p>
            <a:pPr lvl="1"/>
            <a:r>
              <a:rPr lang="en-US" altLang="en-US" sz="2400"/>
              <a:t>Letters to over 200 community groups and interested individuals</a:t>
            </a:r>
          </a:p>
          <a:p>
            <a:pPr lvl="1"/>
            <a:r>
              <a:rPr lang="en-US" altLang="en-US" sz="2400"/>
              <a:t>Display ads in media</a:t>
            </a:r>
          </a:p>
          <a:p>
            <a:pPr lvl="1"/>
            <a:r>
              <a:rPr lang="en-US" altLang="en-US" sz="2400"/>
              <a:t>Web site</a:t>
            </a:r>
          </a:p>
          <a:p>
            <a:pPr lvl="1"/>
            <a:r>
              <a:rPr lang="en-US" altLang="en-US" sz="2400"/>
              <a:t>“Community Budget Bulletin” inserts in utility bills</a:t>
            </a:r>
          </a:p>
          <a:p>
            <a:pPr lvl="1"/>
            <a:r>
              <a:rPr lang="en-US" altLang="en-US" sz="2400"/>
              <a:t>Lot’s of thought and planning on what this should look like</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66EFFEBD-B852-40D7-A140-9ECE7285A286}" type="slidenum">
              <a:rPr lang="en-US" altLang="en-US"/>
              <a:pPr/>
              <a:t>21</a:t>
            </a:fld>
            <a:endParaRPr lang="en-US" altLang="en-US"/>
          </a:p>
        </p:txBody>
      </p:sp>
      <p:sp>
        <p:nvSpPr>
          <p:cNvPr id="603138" name="Rectangle 2"/>
          <p:cNvSpPr>
            <a:spLocks noGrp="1" noChangeArrowheads="1"/>
          </p:cNvSpPr>
          <p:nvPr>
            <p:ph type="title"/>
          </p:nvPr>
        </p:nvSpPr>
        <p:spPr/>
        <p:txBody>
          <a:bodyPr/>
          <a:lstStyle/>
          <a:p>
            <a:r>
              <a:rPr lang="en-US" altLang="en-US">
                <a:solidFill>
                  <a:schemeClr val="hlink"/>
                </a:solidFill>
                <a:sym typeface="Wingdings" pitchFamily="2" charset="2"/>
              </a:rPr>
              <a:t> </a:t>
            </a:r>
            <a:r>
              <a:rPr lang="en-US" altLang="en-US" sz="4000"/>
              <a:t>Council Goal-Setting</a:t>
            </a:r>
          </a:p>
        </p:txBody>
      </p:sp>
      <p:sp>
        <p:nvSpPr>
          <p:cNvPr id="603139" name="Rectangle 3"/>
          <p:cNvSpPr>
            <a:spLocks noGrp="1" noChangeArrowheads="1"/>
          </p:cNvSpPr>
          <p:nvPr>
            <p:ph type="body" sz="half" idx="1"/>
          </p:nvPr>
        </p:nvSpPr>
        <p:spPr>
          <a:xfrm>
            <a:off x="1143000" y="1790700"/>
            <a:ext cx="3048000" cy="4152900"/>
          </a:xfrm>
        </p:spPr>
        <p:txBody>
          <a:bodyPr/>
          <a:lstStyle/>
          <a:p>
            <a:pPr>
              <a:lnSpc>
                <a:spcPct val="90000"/>
              </a:lnSpc>
            </a:pPr>
            <a:r>
              <a:rPr lang="en-US" altLang="en-US" sz="2400"/>
              <a:t>All day workshop to answer the question:</a:t>
            </a:r>
          </a:p>
          <a:p>
            <a:pPr>
              <a:lnSpc>
                <a:spcPct val="90000"/>
              </a:lnSpc>
              <a:buFont typeface="Wingdings" pitchFamily="2" charset="2"/>
              <a:buNone/>
            </a:pPr>
            <a:r>
              <a:rPr lang="en-US" altLang="en-US" sz="2400" i="1"/>
              <a:t>	What are the most important, highest priority things for the City to accomplish over the next two years?</a:t>
            </a:r>
          </a:p>
          <a:p>
            <a:pPr>
              <a:lnSpc>
                <a:spcPct val="90000"/>
              </a:lnSpc>
            </a:pPr>
            <a:endParaRPr lang="en-US" altLang="en-US" sz="2400" i="1"/>
          </a:p>
        </p:txBody>
      </p:sp>
      <p:sp>
        <p:nvSpPr>
          <p:cNvPr id="603140" name="Rectangle 4"/>
          <p:cNvSpPr>
            <a:spLocks noGrp="1" noChangeArrowheads="1"/>
          </p:cNvSpPr>
          <p:nvPr>
            <p:ph type="body" sz="half" idx="2"/>
          </p:nvPr>
        </p:nvSpPr>
        <p:spPr>
          <a:xfrm>
            <a:off x="4572000" y="1790700"/>
            <a:ext cx="4343400" cy="4533900"/>
          </a:xfrm>
        </p:spPr>
        <p:txBody>
          <a:bodyPr/>
          <a:lstStyle/>
          <a:p>
            <a:pPr>
              <a:lnSpc>
                <a:spcPct val="90000"/>
              </a:lnSpc>
            </a:pPr>
            <a:r>
              <a:rPr lang="en-US" altLang="en-US" sz="2400" dirty="0"/>
              <a:t>Council members provide 5 to 7 goals before workshop, organized by staff by “themes;” distributed before workshop  </a:t>
            </a:r>
          </a:p>
          <a:p>
            <a:pPr>
              <a:lnSpc>
                <a:spcPct val="90000"/>
              </a:lnSpc>
            </a:pPr>
            <a:r>
              <a:rPr lang="en-US" altLang="en-US" sz="2400" dirty="0"/>
              <a:t>With help of professional facilitator and use of previously-agreed ranking process, organized into three priorities:</a:t>
            </a:r>
          </a:p>
          <a:p>
            <a:pPr lvl="1">
              <a:lnSpc>
                <a:spcPct val="90000"/>
              </a:lnSpc>
            </a:pPr>
            <a:r>
              <a:rPr lang="en-US" altLang="en-US" sz="2000" dirty="0"/>
              <a:t>Major City Goals</a:t>
            </a:r>
          </a:p>
          <a:p>
            <a:pPr lvl="1">
              <a:lnSpc>
                <a:spcPct val="90000"/>
              </a:lnSpc>
            </a:pPr>
            <a:r>
              <a:rPr lang="en-US" altLang="en-US" sz="2000" dirty="0"/>
              <a:t>Other Council Objectives</a:t>
            </a:r>
          </a:p>
          <a:p>
            <a:pPr lvl="1">
              <a:lnSpc>
                <a:spcPct val="90000"/>
              </a:lnSpc>
            </a:pPr>
            <a:r>
              <a:rPr lang="en-US" altLang="en-US" sz="2000" dirty="0"/>
              <a:t>Address as Resources Permit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3140">
                                            <p:txEl>
                                              <p:pRg st="0" end="0"/>
                                            </p:txEl>
                                          </p:spTgt>
                                        </p:tgtEl>
                                        <p:attrNameLst>
                                          <p:attrName>style.visibility</p:attrName>
                                        </p:attrNameLst>
                                      </p:cBhvr>
                                      <p:to>
                                        <p:strVal val="visible"/>
                                      </p:to>
                                    </p:set>
                                    <p:anim calcmode="lin" valueType="num">
                                      <p:cBhvr additive="base">
                                        <p:cTn id="7" dur="500" fill="hold"/>
                                        <p:tgtEl>
                                          <p:spTgt spid="6031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3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3140">
                                            <p:txEl>
                                              <p:pRg st="1" end="1"/>
                                            </p:txEl>
                                          </p:spTgt>
                                        </p:tgtEl>
                                        <p:attrNameLst>
                                          <p:attrName>style.visibility</p:attrName>
                                        </p:attrNameLst>
                                      </p:cBhvr>
                                      <p:to>
                                        <p:strVal val="visible"/>
                                      </p:to>
                                    </p:set>
                                    <p:anim calcmode="lin" valueType="num">
                                      <p:cBhvr additive="base">
                                        <p:cTn id="13" dur="500" fill="hold"/>
                                        <p:tgtEl>
                                          <p:spTgt spid="603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314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03140">
                                            <p:txEl>
                                              <p:pRg st="2" end="2"/>
                                            </p:txEl>
                                          </p:spTgt>
                                        </p:tgtEl>
                                        <p:attrNameLst>
                                          <p:attrName>style.visibility</p:attrName>
                                        </p:attrNameLst>
                                      </p:cBhvr>
                                      <p:to>
                                        <p:strVal val="visible"/>
                                      </p:to>
                                    </p:set>
                                    <p:anim calcmode="lin" valueType="num">
                                      <p:cBhvr additive="base">
                                        <p:cTn id="17" dur="500" fill="hold"/>
                                        <p:tgtEl>
                                          <p:spTgt spid="60314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314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03140">
                                            <p:txEl>
                                              <p:pRg st="3" end="3"/>
                                            </p:txEl>
                                          </p:spTgt>
                                        </p:tgtEl>
                                        <p:attrNameLst>
                                          <p:attrName>style.visibility</p:attrName>
                                        </p:attrNameLst>
                                      </p:cBhvr>
                                      <p:to>
                                        <p:strVal val="visible"/>
                                      </p:to>
                                    </p:set>
                                    <p:anim calcmode="lin" valueType="num">
                                      <p:cBhvr additive="base">
                                        <p:cTn id="21" dur="500" fill="hold"/>
                                        <p:tgtEl>
                                          <p:spTgt spid="60314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0314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03140">
                                            <p:txEl>
                                              <p:pRg st="4" end="4"/>
                                            </p:txEl>
                                          </p:spTgt>
                                        </p:tgtEl>
                                        <p:attrNameLst>
                                          <p:attrName>style.visibility</p:attrName>
                                        </p:attrNameLst>
                                      </p:cBhvr>
                                      <p:to>
                                        <p:strVal val="visible"/>
                                      </p:to>
                                    </p:set>
                                    <p:anim calcmode="lin" valueType="num">
                                      <p:cBhvr additive="base">
                                        <p:cTn id="25" dur="500" fill="hold"/>
                                        <p:tgtEl>
                                          <p:spTgt spid="6031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3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CC70F050-9A2C-4D96-A3B8-AAFCA7B25C2C}" type="slidenum">
              <a:rPr lang="en-US" altLang="en-US"/>
              <a:pPr/>
              <a:t>22</a:t>
            </a:fld>
            <a:endParaRPr lang="en-US" altLang="en-US"/>
          </a:p>
        </p:txBody>
      </p:sp>
      <p:sp>
        <p:nvSpPr>
          <p:cNvPr id="604162" name="Rectangle 2"/>
          <p:cNvSpPr>
            <a:spLocks noGrp="1" noChangeArrowheads="1"/>
          </p:cNvSpPr>
          <p:nvPr>
            <p:ph type="title"/>
          </p:nvPr>
        </p:nvSpPr>
        <p:spPr/>
        <p:txBody>
          <a:bodyPr/>
          <a:lstStyle/>
          <a:p>
            <a:r>
              <a:rPr lang="en-US" altLang="en-US">
                <a:solidFill>
                  <a:schemeClr val="hlink"/>
                </a:solidFill>
                <a:sym typeface="Wingdings" pitchFamily="2" charset="2"/>
              </a:rPr>
              <a:t></a:t>
            </a:r>
            <a:r>
              <a:rPr lang="en-US" altLang="en-US" sz="4000">
                <a:solidFill>
                  <a:schemeClr val="hlink"/>
                </a:solidFill>
                <a:sym typeface="Wingdings" pitchFamily="2" charset="2"/>
              </a:rPr>
              <a:t> </a:t>
            </a:r>
            <a:r>
              <a:rPr lang="en-US" altLang="en-US" sz="4000"/>
              <a:t>Major City Goal Work Programs</a:t>
            </a:r>
          </a:p>
        </p:txBody>
      </p:sp>
      <p:sp>
        <p:nvSpPr>
          <p:cNvPr id="604163" name="Rectangle 3"/>
          <p:cNvSpPr>
            <a:spLocks noGrp="1" noChangeArrowheads="1"/>
          </p:cNvSpPr>
          <p:nvPr>
            <p:ph type="body" sz="half" idx="1"/>
          </p:nvPr>
        </p:nvSpPr>
        <p:spPr>
          <a:xfrm>
            <a:off x="1143000" y="1790700"/>
            <a:ext cx="3810000" cy="4610100"/>
          </a:xfrm>
        </p:spPr>
        <p:txBody>
          <a:bodyPr/>
          <a:lstStyle/>
          <a:p>
            <a:r>
              <a:rPr lang="en-US" altLang="en-US" sz="2400"/>
              <a:t>We need to:</a:t>
            </a:r>
          </a:p>
          <a:p>
            <a:pPr lvl="1"/>
            <a:r>
              <a:rPr lang="en-US" altLang="en-US" sz="2000"/>
              <a:t>Clearly define and scope the work</a:t>
            </a:r>
          </a:p>
          <a:p>
            <a:pPr lvl="1"/>
            <a:r>
              <a:rPr lang="en-US" altLang="en-US" sz="2000"/>
              <a:t>Ensure clear understanding of how to accomplish the goal</a:t>
            </a:r>
          </a:p>
          <a:p>
            <a:pPr lvl="1"/>
            <a:r>
              <a:rPr lang="en-US" altLang="en-US" sz="2000"/>
              <a:t>Convert the goal into specific action steps so we can measure progress in achieving it.</a:t>
            </a:r>
          </a:p>
          <a:p>
            <a:pPr lvl="1"/>
            <a:r>
              <a:rPr lang="en-US" altLang="en-US" sz="2000"/>
              <a:t>And assure that we link the “action steps” with required resources</a:t>
            </a:r>
          </a:p>
        </p:txBody>
      </p:sp>
      <p:sp>
        <p:nvSpPr>
          <p:cNvPr id="604164" name="Rectangle 4"/>
          <p:cNvSpPr>
            <a:spLocks noGrp="1" noChangeArrowheads="1"/>
          </p:cNvSpPr>
          <p:nvPr>
            <p:ph type="body" sz="half" idx="2"/>
          </p:nvPr>
        </p:nvSpPr>
        <p:spPr>
          <a:xfrm>
            <a:off x="5105400" y="1790700"/>
            <a:ext cx="3810000" cy="4533900"/>
          </a:xfrm>
        </p:spPr>
        <p:txBody>
          <a:bodyPr/>
          <a:lstStyle/>
          <a:p>
            <a:r>
              <a:rPr lang="en-US" altLang="en-US" sz="2400" dirty="0"/>
              <a:t>Detailed Work Programs</a:t>
            </a:r>
          </a:p>
          <a:p>
            <a:pPr lvl="1"/>
            <a:r>
              <a:rPr lang="en-US" altLang="en-US" sz="2000" dirty="0"/>
              <a:t>Objective</a:t>
            </a:r>
          </a:p>
          <a:p>
            <a:pPr lvl="1"/>
            <a:r>
              <a:rPr lang="en-US" altLang="en-US" sz="2000" dirty="0"/>
              <a:t>Discussion: key issues, background, challenges</a:t>
            </a:r>
          </a:p>
          <a:p>
            <a:pPr lvl="1"/>
            <a:r>
              <a:rPr lang="en-US" altLang="en-US" sz="2000" dirty="0"/>
              <a:t>Action Plan: Key steps and schedule</a:t>
            </a:r>
          </a:p>
          <a:p>
            <a:pPr lvl="1"/>
            <a:r>
              <a:rPr lang="en-US" altLang="en-US" sz="2000" dirty="0"/>
              <a:t>Responsible Department</a:t>
            </a:r>
          </a:p>
          <a:p>
            <a:pPr lvl="1"/>
            <a:r>
              <a:rPr lang="en-US" altLang="en-US" sz="2000" dirty="0"/>
              <a:t>Required Resources</a:t>
            </a:r>
          </a:p>
          <a:p>
            <a:pPr lvl="1"/>
            <a:r>
              <a:rPr lang="en-US" altLang="en-US" sz="2000" dirty="0"/>
              <a:t>Outcome: Final Work Product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04164">
                                            <p:txEl>
                                              <p:pRg st="0" end="0"/>
                                            </p:txEl>
                                          </p:spTgt>
                                        </p:tgtEl>
                                        <p:attrNameLst>
                                          <p:attrName>style.visibility</p:attrName>
                                        </p:attrNameLst>
                                      </p:cBhvr>
                                      <p:to>
                                        <p:strVal val="visible"/>
                                      </p:to>
                                    </p:set>
                                    <p:anim calcmode="lin" valueType="num">
                                      <p:cBhvr additive="base">
                                        <p:cTn id="7" dur="500" fill="hold"/>
                                        <p:tgtEl>
                                          <p:spTgt spid="6041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4164">
                                            <p:txEl>
                                              <p:pRg st="1" end="1"/>
                                            </p:txEl>
                                          </p:spTgt>
                                        </p:tgtEl>
                                        <p:attrNameLst>
                                          <p:attrName>style.visibility</p:attrName>
                                        </p:attrNameLst>
                                      </p:cBhvr>
                                      <p:to>
                                        <p:strVal val="visible"/>
                                      </p:to>
                                    </p:set>
                                    <p:anim calcmode="lin" valueType="num">
                                      <p:cBhvr additive="base">
                                        <p:cTn id="11" dur="500" fill="hold"/>
                                        <p:tgtEl>
                                          <p:spTgt spid="60416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41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04164">
                                            <p:txEl>
                                              <p:pRg st="2" end="2"/>
                                            </p:txEl>
                                          </p:spTgt>
                                        </p:tgtEl>
                                        <p:attrNameLst>
                                          <p:attrName>style.visibility</p:attrName>
                                        </p:attrNameLst>
                                      </p:cBhvr>
                                      <p:to>
                                        <p:strVal val="visible"/>
                                      </p:to>
                                    </p:set>
                                    <p:anim calcmode="lin" valueType="num">
                                      <p:cBhvr additive="base">
                                        <p:cTn id="15" dur="500" fill="hold"/>
                                        <p:tgtEl>
                                          <p:spTgt spid="60416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6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4164">
                                            <p:txEl>
                                              <p:pRg st="3" end="3"/>
                                            </p:txEl>
                                          </p:spTgt>
                                        </p:tgtEl>
                                        <p:attrNameLst>
                                          <p:attrName>style.visibility</p:attrName>
                                        </p:attrNameLst>
                                      </p:cBhvr>
                                      <p:to>
                                        <p:strVal val="visible"/>
                                      </p:to>
                                    </p:set>
                                    <p:anim calcmode="lin" valueType="num">
                                      <p:cBhvr additive="base">
                                        <p:cTn id="19" dur="500" fill="hold"/>
                                        <p:tgtEl>
                                          <p:spTgt spid="60416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6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04164">
                                            <p:txEl>
                                              <p:pRg st="4" end="4"/>
                                            </p:txEl>
                                          </p:spTgt>
                                        </p:tgtEl>
                                        <p:attrNameLst>
                                          <p:attrName>style.visibility</p:attrName>
                                        </p:attrNameLst>
                                      </p:cBhvr>
                                      <p:to>
                                        <p:strVal val="visible"/>
                                      </p:to>
                                    </p:set>
                                    <p:anim calcmode="lin" valueType="num">
                                      <p:cBhvr additive="base">
                                        <p:cTn id="23" dur="500" fill="hold"/>
                                        <p:tgtEl>
                                          <p:spTgt spid="60416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416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04164">
                                            <p:txEl>
                                              <p:pRg st="5" end="5"/>
                                            </p:txEl>
                                          </p:spTgt>
                                        </p:tgtEl>
                                        <p:attrNameLst>
                                          <p:attrName>style.visibility</p:attrName>
                                        </p:attrNameLst>
                                      </p:cBhvr>
                                      <p:to>
                                        <p:strVal val="visible"/>
                                      </p:to>
                                    </p:set>
                                    <p:anim calcmode="lin" valueType="num">
                                      <p:cBhvr additive="base">
                                        <p:cTn id="27" dur="500" fill="hold"/>
                                        <p:tgtEl>
                                          <p:spTgt spid="60416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6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04164">
                                            <p:txEl>
                                              <p:pRg st="6" end="6"/>
                                            </p:txEl>
                                          </p:spTgt>
                                        </p:tgtEl>
                                        <p:attrNameLst>
                                          <p:attrName>style.visibility</p:attrName>
                                        </p:attrNameLst>
                                      </p:cBhvr>
                                      <p:to>
                                        <p:strVal val="visible"/>
                                      </p:to>
                                    </p:set>
                                    <p:anim calcmode="lin" valueType="num">
                                      <p:cBhvr additive="base">
                                        <p:cTn id="31" dur="500" fill="hold"/>
                                        <p:tgtEl>
                                          <p:spTgt spid="60416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6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AutoShape 2"/>
          <p:cNvSpPr>
            <a:spLocks noChangeArrowheads="1"/>
          </p:cNvSpPr>
          <p:nvPr/>
        </p:nvSpPr>
        <p:spPr bwMode="auto">
          <a:xfrm>
            <a:off x="2971800" y="1219200"/>
            <a:ext cx="2895600" cy="1828800"/>
          </a:xfrm>
          <a:prstGeom prst="flowChartDecision">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rgbClr val="CBCBCB"/>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900" dirty="0" smtClean="0"/>
          </a:p>
          <a:p>
            <a:pPr algn="ctr"/>
            <a:r>
              <a:rPr lang="en-US" altLang="en-US" sz="2000" dirty="0" smtClean="0"/>
              <a:t>Goal-Setting Input</a:t>
            </a:r>
          </a:p>
          <a:p>
            <a:pPr algn="ctr"/>
            <a:r>
              <a:rPr lang="en-US" altLang="en-US" sz="1800" dirty="0" smtClean="0">
                <a:solidFill>
                  <a:schemeClr val="tx2"/>
                </a:solidFill>
              </a:rPr>
              <a:t>July to January</a:t>
            </a:r>
            <a:endParaRPr lang="en-US" altLang="en-US" sz="1800" dirty="0">
              <a:solidFill>
                <a:schemeClr val="tx2"/>
              </a:solidFill>
            </a:endParaRPr>
          </a:p>
        </p:txBody>
      </p:sp>
      <p:sp>
        <p:nvSpPr>
          <p:cNvPr id="653315" name="Oval 3"/>
          <p:cNvSpPr>
            <a:spLocks noChangeArrowheads="1"/>
          </p:cNvSpPr>
          <p:nvPr/>
        </p:nvSpPr>
        <p:spPr bwMode="auto">
          <a:xfrm>
            <a:off x="533400" y="1028700"/>
            <a:ext cx="2514600" cy="685800"/>
          </a:xfrm>
          <a:prstGeom prst="ellipse">
            <a:avLst/>
          </a:prstGeom>
          <a:solidFill>
            <a:schemeClr val="accent1"/>
          </a:solidFill>
          <a:ln w="12700" algn="ctr">
            <a:solidFill>
              <a:schemeClr val="tx1"/>
            </a:solidFill>
            <a:round/>
            <a:headEnd type="none" w="sm" len="sm"/>
            <a:tailEnd type="none" w="sm" len="sm"/>
          </a:ln>
          <a:effectLst/>
        </p:spPr>
        <p:txBody>
          <a:bodyPr wrap="none" anchor="ctr"/>
          <a:lstStyle/>
          <a:p>
            <a:pPr algn="ctr"/>
            <a:r>
              <a:rPr lang="en-US" altLang="en-US" sz="1800" dirty="0">
                <a:solidFill>
                  <a:schemeClr val="bg1"/>
                </a:solidFill>
              </a:rPr>
              <a:t>Advisory Bodies</a:t>
            </a:r>
          </a:p>
        </p:txBody>
      </p:sp>
      <p:sp>
        <p:nvSpPr>
          <p:cNvPr id="653316" name="Text Box 4"/>
          <p:cNvSpPr txBox="1">
            <a:spLocks noChangeArrowheads="1"/>
          </p:cNvSpPr>
          <p:nvPr/>
        </p:nvSpPr>
        <p:spPr bwMode="auto">
          <a:xfrm>
            <a:off x="762000" y="1524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0">
                <a:solidFill>
                  <a:schemeClr val="tx2"/>
                </a:solidFill>
                <a:latin typeface="Times New Roman" pitchFamily="18" charset="0"/>
              </a:rPr>
              <a:t>Goal-Setting and the Budget Process</a:t>
            </a:r>
          </a:p>
        </p:txBody>
      </p:sp>
      <p:sp>
        <p:nvSpPr>
          <p:cNvPr id="653317" name="Oval 5"/>
          <p:cNvSpPr>
            <a:spLocks noChangeArrowheads="1"/>
          </p:cNvSpPr>
          <p:nvPr/>
        </p:nvSpPr>
        <p:spPr bwMode="auto">
          <a:xfrm>
            <a:off x="152400" y="1828800"/>
            <a:ext cx="2514600" cy="68580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en-US" altLang="en-US" sz="1800" dirty="0">
                <a:solidFill>
                  <a:schemeClr val="bg1"/>
                </a:solidFill>
              </a:rPr>
              <a:t>Community Surveys</a:t>
            </a:r>
          </a:p>
        </p:txBody>
      </p:sp>
      <p:sp>
        <p:nvSpPr>
          <p:cNvPr id="653318" name="Oval 6"/>
          <p:cNvSpPr>
            <a:spLocks noChangeArrowheads="1"/>
          </p:cNvSpPr>
          <p:nvPr/>
        </p:nvSpPr>
        <p:spPr bwMode="auto">
          <a:xfrm>
            <a:off x="304800" y="2667000"/>
            <a:ext cx="2819400" cy="838200"/>
          </a:xfrm>
          <a:prstGeom prst="ellipse">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dirty="0">
                <a:solidFill>
                  <a:schemeClr val="bg1"/>
                </a:solidFill>
              </a:rPr>
              <a:t>Community </a:t>
            </a:r>
            <a:r>
              <a:rPr lang="en-US" altLang="en-US" sz="1800" dirty="0" smtClean="0">
                <a:solidFill>
                  <a:schemeClr val="bg1"/>
                </a:solidFill>
              </a:rPr>
              <a:t>Forum</a:t>
            </a:r>
            <a:endParaRPr lang="en-US" altLang="en-US" sz="1800" dirty="0">
              <a:solidFill>
                <a:schemeClr val="bg1"/>
              </a:solidFill>
            </a:endParaRPr>
          </a:p>
        </p:txBody>
      </p:sp>
      <p:sp>
        <p:nvSpPr>
          <p:cNvPr id="653319" name="Oval 7"/>
          <p:cNvSpPr>
            <a:spLocks noChangeArrowheads="1"/>
          </p:cNvSpPr>
          <p:nvPr/>
        </p:nvSpPr>
        <p:spPr bwMode="auto">
          <a:xfrm>
            <a:off x="6096000" y="1981200"/>
            <a:ext cx="2819400" cy="68580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en-US" altLang="en-US" sz="1800" dirty="0">
                <a:solidFill>
                  <a:schemeClr val="bg1"/>
                </a:solidFill>
              </a:rPr>
              <a:t>Letters from Individuals</a:t>
            </a:r>
          </a:p>
        </p:txBody>
      </p:sp>
      <p:sp>
        <p:nvSpPr>
          <p:cNvPr id="653320" name="Oval 8"/>
          <p:cNvSpPr>
            <a:spLocks noChangeArrowheads="1"/>
          </p:cNvSpPr>
          <p:nvPr/>
        </p:nvSpPr>
        <p:spPr bwMode="auto">
          <a:xfrm>
            <a:off x="685800" y="3733800"/>
            <a:ext cx="2362200" cy="8382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i="1">
                <a:solidFill>
                  <a:schemeClr val="tx2"/>
                </a:solidFill>
              </a:rPr>
              <a:t>Current 2-Year</a:t>
            </a:r>
          </a:p>
          <a:p>
            <a:pPr algn="ctr"/>
            <a:r>
              <a:rPr lang="en-US" altLang="en-US" sz="1800" i="1">
                <a:solidFill>
                  <a:schemeClr val="tx2"/>
                </a:solidFill>
              </a:rPr>
              <a:t>Goals *</a:t>
            </a:r>
          </a:p>
        </p:txBody>
      </p:sp>
      <p:sp>
        <p:nvSpPr>
          <p:cNvPr id="653321" name="Oval 9"/>
          <p:cNvSpPr>
            <a:spLocks noChangeArrowheads="1"/>
          </p:cNvSpPr>
          <p:nvPr/>
        </p:nvSpPr>
        <p:spPr bwMode="auto">
          <a:xfrm>
            <a:off x="5029200" y="990600"/>
            <a:ext cx="3810000" cy="762000"/>
          </a:xfrm>
          <a:prstGeom prst="ellipse">
            <a:avLst/>
          </a:prstGeom>
          <a:solidFill>
            <a:schemeClr val="accent1"/>
          </a:solidFill>
          <a:ln w="12700">
            <a:solidFill>
              <a:schemeClr val="tx1"/>
            </a:solidFill>
            <a:round/>
            <a:headEnd type="none" w="sm" len="sm"/>
            <a:tailEnd type="none" w="sm" len="sm"/>
          </a:ln>
          <a:effectLst/>
        </p:spPr>
        <p:txBody>
          <a:bodyPr wrap="none" anchor="ctr"/>
          <a:lstStyle/>
          <a:p>
            <a:pPr algn="ctr"/>
            <a:r>
              <a:rPr lang="en-US" altLang="en-US" sz="1800" dirty="0">
                <a:solidFill>
                  <a:schemeClr val="bg1"/>
                </a:solidFill>
              </a:rPr>
              <a:t>Letters from Community Groups</a:t>
            </a:r>
          </a:p>
        </p:txBody>
      </p:sp>
      <p:sp>
        <p:nvSpPr>
          <p:cNvPr id="653322" name="Oval 10"/>
          <p:cNvSpPr>
            <a:spLocks noChangeArrowheads="1"/>
          </p:cNvSpPr>
          <p:nvPr/>
        </p:nvSpPr>
        <p:spPr bwMode="auto">
          <a:xfrm>
            <a:off x="5943600" y="2892972"/>
            <a:ext cx="2590800" cy="6096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i="1">
                <a:solidFill>
                  <a:schemeClr val="tx2"/>
                </a:solidFill>
              </a:rPr>
              <a:t>Fiscal</a:t>
            </a:r>
            <a:r>
              <a:rPr lang="en-US" altLang="en-US" sz="1800" b="0" i="1">
                <a:solidFill>
                  <a:schemeClr val="tx2"/>
                </a:solidFill>
              </a:rPr>
              <a:t> </a:t>
            </a:r>
            <a:r>
              <a:rPr lang="en-US" altLang="en-US" sz="1800" i="1">
                <a:solidFill>
                  <a:schemeClr val="tx2"/>
                </a:solidFill>
              </a:rPr>
              <a:t>Forecast **</a:t>
            </a:r>
          </a:p>
        </p:txBody>
      </p:sp>
      <p:sp>
        <p:nvSpPr>
          <p:cNvPr id="653323" name="Text Box 11"/>
          <p:cNvSpPr txBox="1">
            <a:spLocks noChangeArrowheads="1"/>
          </p:cNvSpPr>
          <p:nvPr/>
        </p:nvSpPr>
        <p:spPr bwMode="auto">
          <a:xfrm>
            <a:off x="3276600" y="3429000"/>
            <a:ext cx="2286000" cy="1292662"/>
          </a:xfrm>
          <a:prstGeom prst="rect">
            <a:avLst/>
          </a:prstGeom>
          <a:noFill/>
          <a:ln w="57150" cmpd="thickThin">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t>Council Goal Setting</a:t>
            </a:r>
          </a:p>
          <a:p>
            <a:pPr algn="ctr"/>
            <a:r>
              <a:rPr lang="en-US" altLang="en-US" sz="2000" dirty="0"/>
              <a:t>Workshop</a:t>
            </a:r>
          </a:p>
          <a:p>
            <a:pPr algn="ctr"/>
            <a:r>
              <a:rPr lang="en-US" altLang="en-US" sz="1800" i="1" dirty="0" smtClean="0">
                <a:solidFill>
                  <a:schemeClr val="tx2"/>
                </a:solidFill>
              </a:rPr>
              <a:t>January</a:t>
            </a:r>
            <a:endParaRPr lang="en-US" altLang="en-US" sz="1800" i="1" dirty="0">
              <a:solidFill>
                <a:schemeClr val="tx2"/>
              </a:solidFill>
            </a:endParaRPr>
          </a:p>
        </p:txBody>
      </p:sp>
      <p:sp>
        <p:nvSpPr>
          <p:cNvPr id="653324" name="Text Box 12"/>
          <p:cNvSpPr txBox="1">
            <a:spLocks noChangeArrowheads="1"/>
          </p:cNvSpPr>
          <p:nvPr/>
        </p:nvSpPr>
        <p:spPr bwMode="auto">
          <a:xfrm>
            <a:off x="609600" y="5257800"/>
            <a:ext cx="8001000" cy="1216025"/>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0" i="1" dirty="0"/>
              <a:t>Major City Goal Work Programs and “Strategic Budget Direction:” </a:t>
            </a:r>
            <a:r>
              <a:rPr lang="en-US" altLang="en-US" sz="1800" i="1" dirty="0" smtClean="0">
                <a:solidFill>
                  <a:schemeClr val="tx2"/>
                </a:solidFill>
              </a:rPr>
              <a:t>April</a:t>
            </a:r>
          </a:p>
          <a:p>
            <a:pPr algn="ctr"/>
            <a:r>
              <a:rPr lang="en-US" altLang="en-US" sz="1800" b="0" i="1" dirty="0" smtClean="0"/>
              <a:t>Preliminary </a:t>
            </a:r>
            <a:r>
              <a:rPr lang="en-US" altLang="en-US" sz="1800" b="0" i="1" dirty="0"/>
              <a:t>Budget: </a:t>
            </a:r>
            <a:r>
              <a:rPr lang="en-US" altLang="en-US" sz="1800" i="1" dirty="0" smtClean="0">
                <a:solidFill>
                  <a:schemeClr val="tx2"/>
                </a:solidFill>
              </a:rPr>
              <a:t>May</a:t>
            </a:r>
            <a:endParaRPr lang="en-US" altLang="en-US" sz="1800" i="1" dirty="0">
              <a:solidFill>
                <a:schemeClr val="tx2"/>
              </a:solidFill>
            </a:endParaRPr>
          </a:p>
          <a:p>
            <a:pPr algn="ctr"/>
            <a:r>
              <a:rPr lang="en-US" altLang="en-US" sz="1800" b="0" i="1" dirty="0"/>
              <a:t>Budget Workshops: </a:t>
            </a:r>
            <a:r>
              <a:rPr lang="en-US" altLang="en-US" sz="1800" i="1" dirty="0">
                <a:solidFill>
                  <a:schemeClr val="tx2"/>
                </a:solidFill>
              </a:rPr>
              <a:t>June </a:t>
            </a:r>
          </a:p>
          <a:p>
            <a:pPr algn="ctr"/>
            <a:r>
              <a:rPr lang="en-US" altLang="en-US" sz="1800" i="1" dirty="0"/>
              <a:t>Adopted Budget: </a:t>
            </a:r>
            <a:r>
              <a:rPr lang="en-US" altLang="en-US" sz="1800" i="1" dirty="0" smtClean="0">
                <a:solidFill>
                  <a:schemeClr val="tx2"/>
                </a:solidFill>
              </a:rPr>
              <a:t>By June 30</a:t>
            </a:r>
            <a:endParaRPr lang="en-US" altLang="en-US" sz="1800" i="1" dirty="0">
              <a:solidFill>
                <a:schemeClr val="tx2"/>
              </a:solidFill>
            </a:endParaRPr>
          </a:p>
        </p:txBody>
      </p:sp>
      <p:sp>
        <p:nvSpPr>
          <p:cNvPr id="653325" name="Oval 13"/>
          <p:cNvSpPr>
            <a:spLocks noChangeArrowheads="1"/>
          </p:cNvSpPr>
          <p:nvPr/>
        </p:nvSpPr>
        <p:spPr bwMode="auto">
          <a:xfrm>
            <a:off x="5791200" y="3657600"/>
            <a:ext cx="3124200" cy="9144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i="1">
                <a:solidFill>
                  <a:schemeClr val="tx2"/>
                </a:solidFill>
              </a:rPr>
              <a:t>Long-Term Plans,</a:t>
            </a:r>
          </a:p>
          <a:p>
            <a:pPr algn="ctr"/>
            <a:r>
              <a:rPr lang="en-US" altLang="en-US" sz="1800" i="1">
                <a:solidFill>
                  <a:schemeClr val="tx2"/>
                </a:solidFill>
              </a:rPr>
              <a:t>Goals &amp; Policies *</a:t>
            </a:r>
            <a:r>
              <a:rPr lang="en-US" altLang="en-US" sz="1800" i="1">
                <a:solidFill>
                  <a:srgbClr val="000099"/>
                </a:solidFill>
              </a:rPr>
              <a:t>  </a:t>
            </a:r>
          </a:p>
        </p:txBody>
      </p:sp>
      <p:sp>
        <p:nvSpPr>
          <p:cNvPr id="653326" name="Line 14"/>
          <p:cNvSpPr>
            <a:spLocks noChangeShapeType="1"/>
          </p:cNvSpPr>
          <p:nvPr/>
        </p:nvSpPr>
        <p:spPr bwMode="auto">
          <a:xfrm>
            <a:off x="3048000" y="1371600"/>
            <a:ext cx="457200" cy="3810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27" name="Line 15"/>
          <p:cNvSpPr>
            <a:spLocks noChangeShapeType="1"/>
          </p:cNvSpPr>
          <p:nvPr/>
        </p:nvSpPr>
        <p:spPr bwMode="auto">
          <a:xfrm>
            <a:off x="2667000" y="2133600"/>
            <a:ext cx="304800" cy="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28" name="Line 16"/>
          <p:cNvSpPr>
            <a:spLocks noChangeShapeType="1"/>
          </p:cNvSpPr>
          <p:nvPr/>
        </p:nvSpPr>
        <p:spPr bwMode="auto">
          <a:xfrm flipV="1">
            <a:off x="2971800" y="2362200"/>
            <a:ext cx="381000" cy="5334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29" name="Line 17"/>
          <p:cNvSpPr>
            <a:spLocks noChangeShapeType="1"/>
          </p:cNvSpPr>
          <p:nvPr/>
        </p:nvSpPr>
        <p:spPr bwMode="auto">
          <a:xfrm flipV="1">
            <a:off x="2743200" y="2590800"/>
            <a:ext cx="914400" cy="12954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0" name="Line 18"/>
          <p:cNvSpPr>
            <a:spLocks noChangeShapeType="1"/>
          </p:cNvSpPr>
          <p:nvPr/>
        </p:nvSpPr>
        <p:spPr bwMode="auto">
          <a:xfrm flipH="1">
            <a:off x="5257800" y="1600200"/>
            <a:ext cx="228600" cy="1524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1" name="Line 19"/>
          <p:cNvSpPr>
            <a:spLocks noChangeShapeType="1"/>
          </p:cNvSpPr>
          <p:nvPr/>
        </p:nvSpPr>
        <p:spPr bwMode="auto">
          <a:xfrm flipH="1" flipV="1">
            <a:off x="5181600" y="2590800"/>
            <a:ext cx="838200" cy="12954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2" name="Line 20"/>
          <p:cNvSpPr>
            <a:spLocks noChangeShapeType="1"/>
          </p:cNvSpPr>
          <p:nvPr/>
        </p:nvSpPr>
        <p:spPr bwMode="auto">
          <a:xfrm flipH="1">
            <a:off x="5486400" y="2362200"/>
            <a:ext cx="609600" cy="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3" name="Line 21"/>
          <p:cNvSpPr>
            <a:spLocks noChangeShapeType="1"/>
          </p:cNvSpPr>
          <p:nvPr/>
        </p:nvSpPr>
        <p:spPr bwMode="auto">
          <a:xfrm flipH="1" flipV="1">
            <a:off x="5334000" y="2438400"/>
            <a:ext cx="685800" cy="6477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4" name="Line 22"/>
          <p:cNvSpPr>
            <a:spLocks noChangeShapeType="1"/>
          </p:cNvSpPr>
          <p:nvPr/>
        </p:nvSpPr>
        <p:spPr bwMode="auto">
          <a:xfrm>
            <a:off x="4419600" y="3048000"/>
            <a:ext cx="0" cy="3810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5" name="Line 23"/>
          <p:cNvSpPr>
            <a:spLocks noChangeShapeType="1"/>
          </p:cNvSpPr>
          <p:nvPr/>
        </p:nvSpPr>
        <p:spPr bwMode="auto">
          <a:xfrm flipH="1">
            <a:off x="4419600" y="4800600"/>
            <a:ext cx="0" cy="381000"/>
          </a:xfrm>
          <a:prstGeom prst="line">
            <a:avLst/>
          </a:prstGeom>
          <a:noFill/>
          <a:ln w="12700">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36" name="Text Box 24"/>
          <p:cNvSpPr txBox="1">
            <a:spLocks noChangeArrowheads="1"/>
          </p:cNvSpPr>
          <p:nvPr/>
        </p:nvSpPr>
        <p:spPr bwMode="auto">
          <a:xfrm>
            <a:off x="5562600" y="4572000"/>
            <a:ext cx="358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i="1" dirty="0">
                <a:solidFill>
                  <a:schemeClr val="tx2"/>
                </a:solidFill>
              </a:rPr>
              <a:t>** December </a:t>
            </a:r>
            <a:r>
              <a:rPr lang="en-US" altLang="en-US" sz="1600" i="1" dirty="0" smtClean="0">
                <a:solidFill>
                  <a:schemeClr val="tx2"/>
                </a:solidFill>
              </a:rPr>
              <a:t>“</a:t>
            </a:r>
            <a:r>
              <a:rPr lang="en-US" altLang="en-US" sz="1600" i="1" dirty="0">
                <a:solidFill>
                  <a:schemeClr val="tx2"/>
                </a:solidFill>
              </a:rPr>
              <a:t>Budget Foundation” Workshop</a:t>
            </a:r>
          </a:p>
        </p:txBody>
      </p:sp>
      <p:sp>
        <p:nvSpPr>
          <p:cNvPr id="653337" name="Text Box 25"/>
          <p:cNvSpPr txBox="1">
            <a:spLocks noChangeArrowheads="1"/>
          </p:cNvSpPr>
          <p:nvPr/>
        </p:nvSpPr>
        <p:spPr bwMode="auto">
          <a:xfrm>
            <a:off x="0" y="4572000"/>
            <a:ext cx="320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1600" i="1" dirty="0">
                <a:solidFill>
                  <a:schemeClr val="tx2"/>
                </a:solidFill>
              </a:rPr>
              <a:t>* November </a:t>
            </a:r>
            <a:r>
              <a:rPr lang="en-US" altLang="en-US" sz="1600" i="1" dirty="0" smtClean="0">
                <a:solidFill>
                  <a:schemeClr val="tx2"/>
                </a:solidFill>
              </a:rPr>
              <a:t>“</a:t>
            </a:r>
            <a:r>
              <a:rPr lang="en-US" altLang="en-US" sz="1600" i="1" dirty="0">
                <a:solidFill>
                  <a:schemeClr val="tx2"/>
                </a:solidFill>
              </a:rPr>
              <a:t>Setting the Table” Workshop</a:t>
            </a:r>
          </a:p>
        </p:txBody>
      </p:sp>
      <p:pic>
        <p:nvPicPr>
          <p:cNvPr id="653339"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6631"/>
            <a:ext cx="914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190FD0A6-8D11-44B6-9A33-022314E375FF}" type="slidenum">
              <a:rPr lang="en-US" altLang="en-US"/>
              <a:pPr/>
              <a:t>24</a:t>
            </a:fld>
            <a:endParaRPr lang="en-US" altLang="en-US"/>
          </a:p>
        </p:txBody>
      </p:sp>
      <p:sp>
        <p:nvSpPr>
          <p:cNvPr id="608258" name="Rectangle 2"/>
          <p:cNvSpPr>
            <a:spLocks noGrp="1" noChangeArrowheads="1"/>
          </p:cNvSpPr>
          <p:nvPr>
            <p:ph type="title"/>
          </p:nvPr>
        </p:nvSpPr>
        <p:spPr/>
        <p:txBody>
          <a:bodyPr/>
          <a:lstStyle/>
          <a:p>
            <a:r>
              <a:rPr lang="en-US" altLang="en-US"/>
              <a:t>Advisory Bodies</a:t>
            </a:r>
          </a:p>
        </p:txBody>
      </p:sp>
      <p:sp>
        <p:nvSpPr>
          <p:cNvPr id="608259" name="Rectangle 3"/>
          <p:cNvSpPr>
            <a:spLocks noGrp="1" noChangeArrowheads="1"/>
          </p:cNvSpPr>
          <p:nvPr>
            <p:ph type="body" sz="half" idx="1"/>
          </p:nvPr>
        </p:nvSpPr>
        <p:spPr>
          <a:xfrm>
            <a:off x="1143000" y="1790700"/>
            <a:ext cx="4267200" cy="4610100"/>
          </a:xfrm>
        </p:spPr>
        <p:txBody>
          <a:bodyPr/>
          <a:lstStyle/>
          <a:p>
            <a:pPr>
              <a:lnSpc>
                <a:spcPct val="90000"/>
              </a:lnSpc>
            </a:pPr>
            <a:r>
              <a:rPr lang="en-US" altLang="en-US" sz="2400"/>
              <a:t>What are the most important, highest priority things for the City to do over the next two years?</a:t>
            </a:r>
          </a:p>
          <a:p>
            <a:pPr lvl="1">
              <a:lnSpc>
                <a:spcPct val="90000"/>
              </a:lnSpc>
            </a:pPr>
            <a:r>
              <a:rPr lang="en-US" altLang="en-US" sz="2000"/>
              <a:t>Architectural Review Commission</a:t>
            </a:r>
          </a:p>
          <a:p>
            <a:pPr lvl="1">
              <a:lnSpc>
                <a:spcPct val="90000"/>
              </a:lnSpc>
            </a:pPr>
            <a:r>
              <a:rPr lang="en-US" altLang="en-US" sz="2000"/>
              <a:t>Bicycle Committee</a:t>
            </a:r>
          </a:p>
          <a:p>
            <a:pPr lvl="1">
              <a:lnSpc>
                <a:spcPct val="90000"/>
              </a:lnSpc>
            </a:pPr>
            <a:r>
              <a:rPr lang="en-US" altLang="en-US" sz="2000"/>
              <a:t>Cultural Heritage Committee</a:t>
            </a:r>
          </a:p>
          <a:p>
            <a:pPr lvl="1">
              <a:lnSpc>
                <a:spcPct val="90000"/>
              </a:lnSpc>
            </a:pPr>
            <a:r>
              <a:rPr lang="en-US" altLang="en-US" sz="2000"/>
              <a:t>Downtown Association</a:t>
            </a:r>
          </a:p>
          <a:p>
            <a:pPr lvl="1">
              <a:lnSpc>
                <a:spcPct val="90000"/>
              </a:lnSpc>
            </a:pPr>
            <a:r>
              <a:rPr lang="en-US" altLang="en-US" sz="2000"/>
              <a:t>Housing Authority</a:t>
            </a:r>
          </a:p>
          <a:p>
            <a:pPr lvl="1">
              <a:lnSpc>
                <a:spcPct val="90000"/>
              </a:lnSpc>
            </a:pPr>
            <a:r>
              <a:rPr lang="en-US" altLang="en-US" sz="2000"/>
              <a:t>Human Relations Commission</a:t>
            </a:r>
          </a:p>
          <a:p>
            <a:pPr lvl="1">
              <a:lnSpc>
                <a:spcPct val="90000"/>
              </a:lnSpc>
            </a:pPr>
            <a:endParaRPr lang="en-US" altLang="en-US" sz="2000"/>
          </a:p>
        </p:txBody>
      </p:sp>
      <p:sp>
        <p:nvSpPr>
          <p:cNvPr id="608260" name="Rectangle 4"/>
          <p:cNvSpPr>
            <a:spLocks noGrp="1" noChangeArrowheads="1"/>
          </p:cNvSpPr>
          <p:nvPr>
            <p:ph type="body" sz="half" idx="2"/>
          </p:nvPr>
        </p:nvSpPr>
        <p:spPr/>
        <p:txBody>
          <a:bodyPr/>
          <a:lstStyle/>
          <a:p>
            <a:pPr lvl="1"/>
            <a:r>
              <a:rPr lang="en-US" altLang="en-US" sz="2000"/>
              <a:t>Jack House Committee</a:t>
            </a:r>
          </a:p>
          <a:p>
            <a:pPr lvl="1"/>
            <a:r>
              <a:rPr lang="en-US" altLang="en-US" sz="2000"/>
              <a:t>Joint Recreational Use Committee</a:t>
            </a:r>
          </a:p>
          <a:p>
            <a:pPr lvl="1"/>
            <a:r>
              <a:rPr lang="en-US" altLang="en-US" sz="2000"/>
              <a:t>Mass Transportation Committee</a:t>
            </a:r>
          </a:p>
          <a:p>
            <a:pPr lvl="1"/>
            <a:r>
              <a:rPr lang="en-US" altLang="en-US" sz="2000"/>
              <a:t>Parks and Recreation Commission</a:t>
            </a:r>
          </a:p>
          <a:p>
            <a:pPr lvl="1"/>
            <a:r>
              <a:rPr lang="en-US" altLang="en-US" sz="2000"/>
              <a:t>Planning Commission</a:t>
            </a:r>
          </a:p>
          <a:p>
            <a:pPr lvl="1"/>
            <a:r>
              <a:rPr lang="en-US" altLang="en-US" sz="2000"/>
              <a:t>Promotional Coordinating Committee</a:t>
            </a:r>
          </a:p>
          <a:p>
            <a:pPr lvl="1"/>
            <a:r>
              <a:rPr lang="en-US" altLang="en-US" sz="2000"/>
              <a:t>Tree Committee</a:t>
            </a:r>
          </a:p>
          <a:p>
            <a:endParaRPr lang="en-US" altLang="en-US" sz="200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fld id="{C9FF4D87-7E82-426D-8212-893CC917A8F1}" type="slidenum">
              <a:rPr lang="en-US" altLang="en-US"/>
              <a:pPr/>
              <a:t>25</a:t>
            </a:fld>
            <a:endParaRPr lang="en-US" altLang="en-US"/>
          </a:p>
        </p:txBody>
      </p:sp>
      <p:sp>
        <p:nvSpPr>
          <p:cNvPr id="610306" name="Rectangle 2"/>
          <p:cNvSpPr>
            <a:spLocks noGrp="1" noChangeArrowheads="1"/>
          </p:cNvSpPr>
          <p:nvPr>
            <p:ph type="title"/>
          </p:nvPr>
        </p:nvSpPr>
        <p:spPr/>
        <p:txBody>
          <a:bodyPr/>
          <a:lstStyle/>
          <a:p>
            <a:r>
              <a:rPr lang="en-US" altLang="en-US"/>
              <a:t>Advisory Bodies</a:t>
            </a:r>
          </a:p>
        </p:txBody>
      </p:sp>
      <p:sp>
        <p:nvSpPr>
          <p:cNvPr id="610307" name="Rectangle 3"/>
          <p:cNvSpPr>
            <a:spLocks noGrp="1" noChangeArrowheads="1"/>
          </p:cNvSpPr>
          <p:nvPr>
            <p:ph type="body" sz="half" idx="1"/>
          </p:nvPr>
        </p:nvSpPr>
        <p:spPr>
          <a:xfrm>
            <a:off x="304800" y="1828800"/>
            <a:ext cx="2590800" cy="3657600"/>
          </a:xfrm>
          <a:solidFill>
            <a:schemeClr val="bg1"/>
          </a:solidFill>
        </p:spPr>
        <p:txBody>
          <a:bodyPr/>
          <a:lstStyle/>
          <a:p>
            <a:r>
              <a:rPr lang="en-US" altLang="en-US" sz="2000"/>
              <a:t>Briefing with Chairs/Mayor at Quarterly Meeting</a:t>
            </a:r>
          </a:p>
          <a:p>
            <a:r>
              <a:rPr lang="en-US" altLang="en-US" sz="2000"/>
              <a:t>Briefing with support staff</a:t>
            </a:r>
          </a:p>
          <a:p>
            <a:r>
              <a:rPr lang="en-US" altLang="en-US" sz="2000"/>
              <a:t>Presentations at meetings</a:t>
            </a:r>
          </a:p>
          <a:p>
            <a:r>
              <a:rPr lang="en-US" altLang="en-US" sz="2000"/>
              <a:t>Results shared with all advisory bodies</a:t>
            </a:r>
          </a:p>
        </p:txBody>
      </p:sp>
      <p:pic>
        <p:nvPicPr>
          <p:cNvPr id="6103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3173413" cy="426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03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8800"/>
            <a:ext cx="3065463" cy="4114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03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2590800"/>
            <a:ext cx="3194050" cy="3962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165004A-8FE2-4104-875B-C2CD977C780B}" type="slidenum">
              <a:rPr lang="en-US" altLang="en-US"/>
              <a:pPr/>
              <a:t>26</a:t>
            </a:fld>
            <a:endParaRPr lang="en-US" altLang="en-US"/>
          </a:p>
        </p:txBody>
      </p:sp>
      <p:sp>
        <p:nvSpPr>
          <p:cNvPr id="614402" name="Rectangle 2"/>
          <p:cNvSpPr>
            <a:spLocks noGrp="1" noChangeArrowheads="1"/>
          </p:cNvSpPr>
          <p:nvPr>
            <p:ph type="title"/>
          </p:nvPr>
        </p:nvSpPr>
        <p:spPr/>
        <p:txBody>
          <a:bodyPr/>
          <a:lstStyle/>
          <a:p>
            <a:r>
              <a:rPr lang="en-US" altLang="en-US" sz="4000"/>
              <a:t>Community Groups</a:t>
            </a:r>
          </a:p>
        </p:txBody>
      </p:sp>
      <p:sp>
        <p:nvSpPr>
          <p:cNvPr id="614403" name="Rectangle 3"/>
          <p:cNvSpPr>
            <a:spLocks noGrp="1" noChangeArrowheads="1"/>
          </p:cNvSpPr>
          <p:nvPr>
            <p:ph type="body" sz="half" idx="1"/>
          </p:nvPr>
        </p:nvSpPr>
        <p:spPr>
          <a:xfrm>
            <a:off x="1143000" y="1905000"/>
            <a:ext cx="3505200" cy="4152900"/>
          </a:xfrm>
          <a:noFill/>
          <a:extLst>
            <a:ext uri="{909E8E84-426E-40DD-AFC4-6F175D3DCCD1}">
              <a14:hiddenFill xmlns:a14="http://schemas.microsoft.com/office/drawing/2010/main">
                <a:solidFill>
                  <a:schemeClr val="bg1"/>
                </a:solidFill>
              </a14:hiddenFill>
            </a:ext>
          </a:extLst>
        </p:spPr>
        <p:txBody>
          <a:bodyPr/>
          <a:lstStyle/>
          <a:p>
            <a:r>
              <a:rPr lang="en-US" altLang="en-US" sz="2800"/>
              <a:t>Over 200 community groups and interested individuals invited to participate in the process</a:t>
            </a:r>
          </a:p>
        </p:txBody>
      </p:sp>
      <p:pic>
        <p:nvPicPr>
          <p:cNvPr id="61440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04800"/>
            <a:ext cx="2808288" cy="6248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C29790B-F4AD-4767-BF9C-58967D4B3857}" type="slidenum">
              <a:rPr lang="en-US" altLang="en-US"/>
              <a:pPr/>
              <a:t>27</a:t>
            </a:fld>
            <a:endParaRPr lang="en-US" altLang="en-US"/>
          </a:p>
        </p:txBody>
      </p:sp>
      <p:sp>
        <p:nvSpPr>
          <p:cNvPr id="616450" name="Rectangle 2"/>
          <p:cNvSpPr>
            <a:spLocks noGrp="1" noChangeArrowheads="1"/>
          </p:cNvSpPr>
          <p:nvPr>
            <p:ph type="title"/>
          </p:nvPr>
        </p:nvSpPr>
        <p:spPr/>
        <p:txBody>
          <a:bodyPr/>
          <a:lstStyle/>
          <a:p>
            <a:r>
              <a:rPr lang="en-US" altLang="en-US" sz="3600"/>
              <a:t>Community Budget Bulletin</a:t>
            </a:r>
          </a:p>
        </p:txBody>
      </p:sp>
      <p:sp>
        <p:nvSpPr>
          <p:cNvPr id="616454" name="Rectangle 6"/>
          <p:cNvSpPr>
            <a:spLocks noGrp="1" noChangeArrowheads="1"/>
          </p:cNvSpPr>
          <p:nvPr>
            <p:ph type="body" idx="1"/>
          </p:nvPr>
        </p:nvSpPr>
        <p:spPr>
          <a:xfrm>
            <a:off x="1143000" y="1790700"/>
            <a:ext cx="3124200" cy="4152900"/>
          </a:xfrm>
        </p:spPr>
        <p:txBody>
          <a:bodyPr/>
          <a:lstStyle/>
          <a:p>
            <a:r>
              <a:rPr lang="en-US" altLang="en-US" dirty="0"/>
              <a:t>14,000 inserted into </a:t>
            </a:r>
            <a:r>
              <a:rPr lang="en-US" altLang="en-US" dirty="0" smtClean="0"/>
              <a:t>City utility </a:t>
            </a:r>
            <a:r>
              <a:rPr lang="en-US" altLang="en-US" dirty="0"/>
              <a:t>bills  </a:t>
            </a:r>
          </a:p>
        </p:txBody>
      </p:sp>
      <p:pic>
        <p:nvPicPr>
          <p:cNvPr id="6164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175" y="1219200"/>
            <a:ext cx="3876675" cy="52578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411DAC0C-FE9C-4735-A29D-AD64F1CADEFE}" type="slidenum">
              <a:rPr lang="en-US" altLang="en-US"/>
              <a:pPr/>
              <a:t>28</a:t>
            </a:fld>
            <a:endParaRPr lang="en-US" altLang="en-US"/>
          </a:p>
        </p:txBody>
      </p:sp>
      <p:sp>
        <p:nvSpPr>
          <p:cNvPr id="620549" name="Rectangle 5"/>
          <p:cNvSpPr>
            <a:spLocks noGrp="1" noChangeArrowheads="1"/>
          </p:cNvSpPr>
          <p:nvPr>
            <p:ph type="title"/>
          </p:nvPr>
        </p:nvSpPr>
        <p:spPr/>
        <p:txBody>
          <a:bodyPr/>
          <a:lstStyle/>
          <a:p>
            <a:r>
              <a:rPr lang="en-US" altLang="en-US" sz="3600"/>
              <a:t>Community Budget Bulletin</a:t>
            </a:r>
          </a:p>
        </p:txBody>
      </p:sp>
      <p:sp>
        <p:nvSpPr>
          <p:cNvPr id="620551" name="Rectangle 7"/>
          <p:cNvSpPr>
            <a:spLocks noGrp="1" noChangeArrowheads="1"/>
          </p:cNvSpPr>
          <p:nvPr>
            <p:ph type="body" idx="1"/>
          </p:nvPr>
        </p:nvSpPr>
        <p:spPr>
          <a:xfrm>
            <a:off x="1143000" y="1790700"/>
            <a:ext cx="2971800" cy="4152900"/>
          </a:xfrm>
        </p:spPr>
        <p:txBody>
          <a:bodyPr/>
          <a:lstStyle/>
          <a:p>
            <a:r>
              <a:rPr lang="en-US" altLang="en-US" sz="2800"/>
              <a:t>What are the most important things for the City to accomplish over the next two years?</a:t>
            </a:r>
          </a:p>
          <a:p>
            <a:endParaRPr lang="en-US" altLang="en-US"/>
          </a:p>
        </p:txBody>
      </p:sp>
      <p:pic>
        <p:nvPicPr>
          <p:cNvPr id="6205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156075" cy="5410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CEC119D8-243A-46BB-AD0C-474DADBF0A7C}" type="slidenum">
              <a:rPr lang="en-US" altLang="en-US"/>
              <a:pPr/>
              <a:t>29</a:t>
            </a:fld>
            <a:endParaRPr lang="en-US" altLang="en-US"/>
          </a:p>
        </p:txBody>
      </p:sp>
      <p:sp>
        <p:nvSpPr>
          <p:cNvPr id="658437" name="Rectangle 5"/>
          <p:cNvSpPr>
            <a:spLocks noGrp="1" noChangeArrowheads="1"/>
          </p:cNvSpPr>
          <p:nvPr>
            <p:ph type="title"/>
          </p:nvPr>
        </p:nvSpPr>
        <p:spPr/>
        <p:txBody>
          <a:bodyPr/>
          <a:lstStyle/>
          <a:p>
            <a:r>
              <a:rPr lang="en-US" altLang="en-US" sz="4000"/>
              <a:t>Community Budget Bulletin Results</a:t>
            </a:r>
          </a:p>
        </p:txBody>
      </p:sp>
      <p:sp>
        <p:nvSpPr>
          <p:cNvPr id="658438" name="Rectangle 6"/>
          <p:cNvSpPr>
            <a:spLocks noGrp="1" noChangeArrowheads="1"/>
          </p:cNvSpPr>
          <p:nvPr>
            <p:ph type="body" sz="half" idx="1"/>
          </p:nvPr>
        </p:nvSpPr>
        <p:spPr/>
        <p:txBody>
          <a:bodyPr/>
          <a:lstStyle/>
          <a:p>
            <a:pPr>
              <a:lnSpc>
                <a:spcPct val="80000"/>
              </a:lnSpc>
            </a:pPr>
            <a:r>
              <a:rPr lang="en-US" altLang="en-US" sz="2400"/>
              <a:t>Over 400 responses</a:t>
            </a:r>
          </a:p>
          <a:p>
            <a:pPr>
              <a:lnSpc>
                <a:spcPct val="80000"/>
              </a:lnSpc>
            </a:pPr>
            <a:r>
              <a:rPr lang="en-US" altLang="en-US" sz="2400"/>
              <a:t>15 “Top Themes”</a:t>
            </a:r>
          </a:p>
          <a:p>
            <a:pPr lvl="1">
              <a:lnSpc>
                <a:spcPct val="80000"/>
              </a:lnSpc>
            </a:pPr>
            <a:r>
              <a:rPr lang="en-US" altLang="en-US" sz="2000"/>
              <a:t>Street repair/neighborhood paving</a:t>
            </a:r>
          </a:p>
          <a:p>
            <a:pPr lvl="1">
              <a:lnSpc>
                <a:spcPct val="80000"/>
              </a:lnSpc>
            </a:pPr>
            <a:r>
              <a:rPr lang="en-US" altLang="en-US" sz="2000"/>
              <a:t>Open space preservation</a:t>
            </a:r>
          </a:p>
          <a:p>
            <a:pPr lvl="1">
              <a:lnSpc>
                <a:spcPct val="80000"/>
              </a:lnSpc>
            </a:pPr>
            <a:r>
              <a:rPr lang="en-US" altLang="en-US" sz="2000"/>
              <a:t>Traffic congestion relief</a:t>
            </a:r>
          </a:p>
          <a:p>
            <a:pPr lvl="1">
              <a:lnSpc>
                <a:spcPct val="80000"/>
              </a:lnSpc>
            </a:pPr>
            <a:r>
              <a:rPr lang="en-US" altLang="en-US" sz="2000"/>
              <a:t>Public safety</a:t>
            </a:r>
          </a:p>
          <a:p>
            <a:pPr lvl="1">
              <a:lnSpc>
                <a:spcPct val="80000"/>
              </a:lnSpc>
            </a:pPr>
            <a:r>
              <a:rPr lang="en-US" altLang="en-US" sz="2000"/>
              <a:t>Creek &amp; flood protection</a:t>
            </a:r>
          </a:p>
          <a:p>
            <a:pPr lvl="1">
              <a:lnSpc>
                <a:spcPct val="80000"/>
              </a:lnSpc>
            </a:pPr>
            <a:endParaRPr lang="en-US" altLang="en-US" sz="2000"/>
          </a:p>
        </p:txBody>
      </p:sp>
      <p:sp>
        <p:nvSpPr>
          <p:cNvPr id="658439" name="Rectangle 7"/>
          <p:cNvSpPr>
            <a:spLocks noGrp="1" noChangeArrowheads="1"/>
          </p:cNvSpPr>
          <p:nvPr>
            <p:ph type="body" sz="half" idx="2"/>
          </p:nvPr>
        </p:nvSpPr>
        <p:spPr/>
        <p:txBody>
          <a:bodyPr/>
          <a:lstStyle/>
          <a:p>
            <a:pPr lvl="1">
              <a:lnSpc>
                <a:spcPct val="80000"/>
              </a:lnSpc>
            </a:pPr>
            <a:r>
              <a:rPr lang="en-US" altLang="en-US" sz="2000"/>
              <a:t>Senior services &amp; facilities</a:t>
            </a:r>
          </a:p>
          <a:p>
            <a:pPr lvl="1">
              <a:lnSpc>
                <a:spcPct val="80000"/>
              </a:lnSpc>
            </a:pPr>
            <a:r>
              <a:rPr lang="en-US" altLang="en-US" sz="2000"/>
              <a:t>Neighborhood code enforcement</a:t>
            </a:r>
          </a:p>
          <a:p>
            <a:pPr lvl="1">
              <a:lnSpc>
                <a:spcPct val="80000"/>
              </a:lnSpc>
            </a:pPr>
            <a:r>
              <a:rPr lang="en-US" altLang="en-US" sz="2000"/>
              <a:t>Downtown protection/enhancement</a:t>
            </a:r>
          </a:p>
          <a:p>
            <a:pPr lvl="1">
              <a:lnSpc>
                <a:spcPct val="80000"/>
              </a:lnSpc>
            </a:pPr>
            <a:r>
              <a:rPr lang="en-US" altLang="en-US" sz="2000"/>
              <a:t>Spending reductions</a:t>
            </a:r>
          </a:p>
          <a:p>
            <a:pPr lvl="1">
              <a:lnSpc>
                <a:spcPct val="80000"/>
              </a:lnSpc>
            </a:pPr>
            <a:r>
              <a:rPr lang="en-US" altLang="en-US" sz="2000"/>
              <a:t>Bikeway improvements</a:t>
            </a:r>
          </a:p>
          <a:p>
            <a:pPr lvl="1">
              <a:lnSpc>
                <a:spcPct val="80000"/>
              </a:lnSpc>
            </a:pPr>
            <a:r>
              <a:rPr lang="en-US" altLang="en-US" sz="2000"/>
              <a:t>Binding arbitration repeal</a:t>
            </a:r>
          </a:p>
          <a:p>
            <a:pPr lvl="1">
              <a:lnSpc>
                <a:spcPct val="80000"/>
              </a:lnSpc>
            </a:pPr>
            <a:r>
              <a:rPr lang="en-US" altLang="en-US" sz="2000"/>
              <a:t>Parks &amp; recreation</a:t>
            </a:r>
          </a:p>
          <a:p>
            <a:pPr lvl="1">
              <a:lnSpc>
                <a:spcPct val="80000"/>
              </a:lnSpc>
            </a:pPr>
            <a:r>
              <a:rPr lang="en-US" altLang="en-US" sz="2000"/>
              <a:t>Transit system</a:t>
            </a:r>
          </a:p>
          <a:p>
            <a:pPr lvl="1">
              <a:lnSpc>
                <a:spcPct val="80000"/>
              </a:lnSpc>
            </a:pPr>
            <a:r>
              <a:rPr lang="en-US" altLang="en-US" sz="2000"/>
              <a:t>Homeless concerns</a:t>
            </a:r>
          </a:p>
          <a:p>
            <a:pPr lvl="1">
              <a:lnSpc>
                <a:spcPct val="80000"/>
              </a:lnSpc>
            </a:pPr>
            <a:r>
              <a:rPr lang="en-US" altLang="en-US" sz="2000"/>
              <a:t>Affordable housing</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Cubes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 y="914400"/>
            <a:ext cx="42116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9"/>
          <p:cNvSpPr txBox="1">
            <a:spLocks noChangeArrowheads="1"/>
          </p:cNvSpPr>
          <p:nvPr/>
        </p:nvSpPr>
        <p:spPr bwMode="auto">
          <a:xfrm>
            <a:off x="4419600" y="457200"/>
            <a:ext cx="4495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defTabSz="912813" eaLnBrk="0" hangingPunct="0">
              <a:defRPr sz="3600">
                <a:solidFill>
                  <a:schemeClr val="tx1"/>
                </a:solidFill>
                <a:latin typeface="Times New Roman" pitchFamily="18" charset="0"/>
              </a:defRPr>
            </a:lvl1pPr>
            <a:lvl2pPr marL="742950" indent="-285750" defTabSz="912813" eaLnBrk="0" hangingPunct="0">
              <a:defRPr sz="3600">
                <a:solidFill>
                  <a:schemeClr val="tx1"/>
                </a:solidFill>
                <a:latin typeface="Times New Roman" pitchFamily="18" charset="0"/>
              </a:defRPr>
            </a:lvl2pPr>
            <a:lvl3pPr marL="1143000" indent="-228600" defTabSz="912813" eaLnBrk="0" hangingPunct="0">
              <a:defRPr sz="3600">
                <a:solidFill>
                  <a:schemeClr val="tx1"/>
                </a:solidFill>
                <a:latin typeface="Times New Roman" pitchFamily="18" charset="0"/>
              </a:defRPr>
            </a:lvl3pPr>
            <a:lvl4pPr marL="1600200" indent="-228600" defTabSz="912813" eaLnBrk="0" hangingPunct="0">
              <a:defRPr sz="3600">
                <a:solidFill>
                  <a:schemeClr val="tx1"/>
                </a:solidFill>
                <a:latin typeface="Times New Roman" pitchFamily="18" charset="0"/>
              </a:defRPr>
            </a:lvl4pPr>
            <a:lvl5pPr marL="2057400" indent="-228600" defTabSz="912813" eaLnBrk="0" hangingPunct="0">
              <a:defRPr sz="3600">
                <a:solidFill>
                  <a:schemeClr val="tx1"/>
                </a:solidFill>
                <a:latin typeface="Times New Roman" pitchFamily="18" charset="0"/>
              </a:defRPr>
            </a:lvl5pPr>
            <a:lvl6pPr marL="2514600" indent="-228600" defTabSz="912813" eaLnBrk="0" fontAlgn="base" hangingPunct="0">
              <a:spcBef>
                <a:spcPct val="0"/>
              </a:spcBef>
              <a:spcAft>
                <a:spcPct val="0"/>
              </a:spcAft>
              <a:defRPr sz="3600">
                <a:solidFill>
                  <a:schemeClr val="tx1"/>
                </a:solidFill>
                <a:latin typeface="Times New Roman" pitchFamily="18" charset="0"/>
              </a:defRPr>
            </a:lvl6pPr>
            <a:lvl7pPr marL="2971800" indent="-228600" defTabSz="912813" eaLnBrk="0" fontAlgn="base" hangingPunct="0">
              <a:spcBef>
                <a:spcPct val="0"/>
              </a:spcBef>
              <a:spcAft>
                <a:spcPct val="0"/>
              </a:spcAft>
              <a:defRPr sz="3600">
                <a:solidFill>
                  <a:schemeClr val="tx1"/>
                </a:solidFill>
                <a:latin typeface="Times New Roman" pitchFamily="18" charset="0"/>
              </a:defRPr>
            </a:lvl7pPr>
            <a:lvl8pPr marL="3429000" indent="-228600" defTabSz="912813" eaLnBrk="0" fontAlgn="base" hangingPunct="0">
              <a:spcBef>
                <a:spcPct val="0"/>
              </a:spcBef>
              <a:spcAft>
                <a:spcPct val="0"/>
              </a:spcAft>
              <a:defRPr sz="3600">
                <a:solidFill>
                  <a:schemeClr val="tx1"/>
                </a:solidFill>
                <a:latin typeface="Times New Roman" pitchFamily="18" charset="0"/>
              </a:defRPr>
            </a:lvl8pPr>
            <a:lvl9pPr marL="3886200" indent="-228600" defTabSz="912813" eaLnBrk="0" fontAlgn="base" hangingPunct="0">
              <a:spcBef>
                <a:spcPct val="0"/>
              </a:spcBef>
              <a:spcAft>
                <a:spcPct val="0"/>
              </a:spcAft>
              <a:defRPr sz="3600">
                <a:solidFill>
                  <a:schemeClr val="tx1"/>
                </a:solidFill>
                <a:latin typeface="Times New Roman" pitchFamily="18" charset="0"/>
              </a:defRPr>
            </a:lvl9pPr>
          </a:lstStyle>
          <a:p>
            <a:pPr algn="ctr" eaLnBrk="1" fontAlgn="auto" hangingPunct="1">
              <a:spcBef>
                <a:spcPct val="50000"/>
              </a:spcBef>
              <a:spcAft>
                <a:spcPts val="0"/>
              </a:spcAft>
            </a:pPr>
            <a:r>
              <a:rPr lang="en-US" sz="4000" dirty="0">
                <a:solidFill>
                  <a:srgbClr val="008080"/>
                </a:solidFill>
                <a:latin typeface="Arial" pitchFamily="34" charset="0"/>
              </a:rPr>
              <a:t>ILG Mission</a:t>
            </a:r>
          </a:p>
          <a:p>
            <a:pPr eaLnBrk="1" fontAlgn="auto" hangingPunct="1">
              <a:spcBef>
                <a:spcPct val="50000"/>
              </a:spcBef>
              <a:spcAft>
                <a:spcPts val="0"/>
              </a:spcAft>
              <a:buFontTx/>
              <a:buChar char="•"/>
            </a:pPr>
            <a:r>
              <a:rPr lang="en-US" b="0" dirty="0">
                <a:solidFill>
                  <a:srgbClr val="000000"/>
                </a:solidFill>
                <a:latin typeface="Arial" pitchFamily="34" charset="0"/>
              </a:rPr>
              <a:t>Promoting good government at the local level</a:t>
            </a:r>
          </a:p>
          <a:p>
            <a:pPr eaLnBrk="1" fontAlgn="auto" hangingPunct="1">
              <a:spcBef>
                <a:spcPct val="50000"/>
              </a:spcBef>
              <a:spcAft>
                <a:spcPts val="0"/>
              </a:spcAft>
              <a:buFontTx/>
              <a:buChar char="•"/>
            </a:pPr>
            <a:r>
              <a:rPr lang="en-US" b="0" dirty="0">
                <a:solidFill>
                  <a:srgbClr val="000000"/>
                </a:solidFill>
                <a:latin typeface="Arial" pitchFamily="34" charset="0"/>
              </a:rPr>
              <a:t>Practical, impartial and easy-to-use materials</a:t>
            </a:r>
          </a:p>
        </p:txBody>
      </p:sp>
    </p:spTree>
    <p:extLst>
      <p:ext uri="{BB962C8B-B14F-4D97-AF65-F5344CB8AC3E}">
        <p14:creationId xmlns:p14="http://schemas.microsoft.com/office/powerpoint/2010/main" val="232602926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670D9AD-AB2C-4C2F-A51C-D328FB8A4060}" type="slidenum">
              <a:rPr lang="en-US" altLang="en-US"/>
              <a:pPr/>
              <a:t>30</a:t>
            </a:fld>
            <a:endParaRPr lang="en-US" altLang="en-US"/>
          </a:p>
        </p:txBody>
      </p:sp>
      <p:sp>
        <p:nvSpPr>
          <p:cNvPr id="631815" name="Rectangle 7"/>
          <p:cNvSpPr>
            <a:spLocks noGrp="1" noChangeArrowheads="1"/>
          </p:cNvSpPr>
          <p:nvPr>
            <p:ph type="title"/>
          </p:nvPr>
        </p:nvSpPr>
        <p:spPr>
          <a:xfrm>
            <a:off x="6400800" y="2362200"/>
            <a:ext cx="2286000" cy="1752600"/>
          </a:xfrm>
        </p:spPr>
        <p:txBody>
          <a:bodyPr/>
          <a:lstStyle/>
          <a:p>
            <a:pPr algn="ctr"/>
            <a:r>
              <a:rPr lang="en-US" altLang="en-US"/>
              <a:t>Display Ads</a:t>
            </a:r>
          </a:p>
        </p:txBody>
      </p:sp>
      <p:pic>
        <p:nvPicPr>
          <p:cNvPr id="6318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4391025" cy="62484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61B52813-8CF5-468F-980F-F8E30420442D}" type="slidenum">
              <a:rPr lang="en-US" altLang="en-US"/>
              <a:pPr/>
              <a:t>31</a:t>
            </a:fld>
            <a:endParaRPr lang="en-US" altLang="en-US"/>
          </a:p>
        </p:txBody>
      </p:sp>
      <p:sp>
        <p:nvSpPr>
          <p:cNvPr id="623620" name="Rectangle 4"/>
          <p:cNvSpPr>
            <a:spLocks noGrp="1" noChangeArrowheads="1"/>
          </p:cNvSpPr>
          <p:nvPr>
            <p:ph type="title"/>
          </p:nvPr>
        </p:nvSpPr>
        <p:spPr/>
        <p:txBody>
          <a:bodyPr/>
          <a:lstStyle/>
          <a:p>
            <a:r>
              <a:rPr lang="en-US" altLang="en-US"/>
              <a:t>Community Forum</a:t>
            </a:r>
          </a:p>
        </p:txBody>
      </p:sp>
      <p:sp>
        <p:nvSpPr>
          <p:cNvPr id="623621" name="Rectangle 5"/>
          <p:cNvSpPr>
            <a:spLocks noGrp="1" noChangeArrowheads="1"/>
          </p:cNvSpPr>
          <p:nvPr>
            <p:ph type="body" sz="half" idx="1"/>
          </p:nvPr>
        </p:nvSpPr>
        <p:spPr>
          <a:xfrm>
            <a:off x="1143000" y="1905000"/>
            <a:ext cx="3124200" cy="4152900"/>
          </a:xfrm>
        </p:spPr>
        <p:txBody>
          <a:bodyPr/>
          <a:lstStyle/>
          <a:p>
            <a:pPr>
              <a:lnSpc>
                <a:spcPct val="80000"/>
              </a:lnSpc>
            </a:pPr>
            <a:r>
              <a:rPr lang="en-US" altLang="en-US" sz="2400"/>
              <a:t>275 participants</a:t>
            </a:r>
          </a:p>
          <a:p>
            <a:pPr>
              <a:lnSpc>
                <a:spcPct val="80000"/>
              </a:lnSpc>
            </a:pPr>
            <a:r>
              <a:rPr lang="en-US" altLang="en-US" sz="2400"/>
              <a:t>Great learning opportunity – for community, Council and staff</a:t>
            </a:r>
          </a:p>
          <a:p>
            <a:pPr>
              <a:lnSpc>
                <a:spcPct val="80000"/>
              </a:lnSpc>
            </a:pPr>
            <a:endParaRPr lang="en-US" altLang="en-US" sz="2400"/>
          </a:p>
        </p:txBody>
      </p:sp>
      <p:sp>
        <p:nvSpPr>
          <p:cNvPr id="623622" name="Rectangle 6"/>
          <p:cNvSpPr>
            <a:spLocks noGrp="1" noChangeArrowheads="1"/>
          </p:cNvSpPr>
          <p:nvPr>
            <p:ph type="body" sz="half" idx="2"/>
          </p:nvPr>
        </p:nvSpPr>
        <p:spPr>
          <a:xfrm>
            <a:off x="4495800" y="1981200"/>
            <a:ext cx="4038600" cy="4457700"/>
          </a:xfrm>
          <a:noFill/>
          <a:ln>
            <a:solidFill>
              <a:schemeClr val="tx1"/>
            </a:solidFill>
            <a:miter lim="800000"/>
            <a:headEnd/>
            <a:tailEnd/>
          </a:ln>
        </p:spPr>
        <p:txBody>
          <a:bodyPr/>
          <a:lstStyle/>
          <a:p>
            <a:pPr>
              <a:lnSpc>
                <a:spcPct val="80000"/>
              </a:lnSpc>
            </a:pPr>
            <a:r>
              <a:rPr lang="en-US" altLang="en-US" sz="2400"/>
              <a:t>Agenda</a:t>
            </a:r>
          </a:p>
          <a:p>
            <a:pPr lvl="1">
              <a:lnSpc>
                <a:spcPct val="80000"/>
              </a:lnSpc>
            </a:pPr>
            <a:r>
              <a:rPr lang="en-US" altLang="en-US" sz="2000"/>
              <a:t>Welcome</a:t>
            </a:r>
          </a:p>
          <a:p>
            <a:pPr lvl="1">
              <a:lnSpc>
                <a:spcPct val="80000"/>
              </a:lnSpc>
            </a:pPr>
            <a:r>
              <a:rPr lang="en-US" altLang="en-US" sz="2000"/>
              <a:t>Introduction: City’s budget process; status of current goals; general fiscal outlook; Forum purpose and approach</a:t>
            </a:r>
          </a:p>
          <a:p>
            <a:pPr lvl="1">
              <a:lnSpc>
                <a:spcPct val="80000"/>
              </a:lnSpc>
            </a:pPr>
            <a:r>
              <a:rPr lang="en-US" altLang="en-US" sz="2000"/>
              <a:t>Public Comments</a:t>
            </a:r>
          </a:p>
          <a:p>
            <a:pPr lvl="1">
              <a:lnSpc>
                <a:spcPct val="80000"/>
              </a:lnSpc>
            </a:pPr>
            <a:r>
              <a:rPr lang="en-US" altLang="en-US" sz="2000"/>
              <a:t>Post-its”</a:t>
            </a:r>
          </a:p>
          <a:p>
            <a:pPr lvl="2">
              <a:lnSpc>
                <a:spcPct val="80000"/>
              </a:lnSpc>
            </a:pPr>
            <a:r>
              <a:rPr lang="en-US" altLang="en-US"/>
              <a:t>Green: Resource Suggestions</a:t>
            </a:r>
          </a:p>
          <a:p>
            <a:pPr lvl="2">
              <a:lnSpc>
                <a:spcPct val="80000"/>
              </a:lnSpc>
            </a:pPr>
            <a:r>
              <a:rPr lang="en-US" altLang="en-US" sz="1800"/>
              <a:t>Pink: Questions or Concerns</a:t>
            </a:r>
          </a:p>
          <a:p>
            <a:pPr lvl="1">
              <a:lnSpc>
                <a:spcPct val="80000"/>
              </a:lnSpc>
            </a:pPr>
            <a:r>
              <a:rPr lang="en-US" altLang="en-US" sz="2000"/>
              <a:t>“Voting with Dots”</a:t>
            </a:r>
          </a:p>
          <a:p>
            <a:pPr lvl="1">
              <a:lnSpc>
                <a:spcPct val="80000"/>
              </a:lnSpc>
            </a:pPr>
            <a:r>
              <a:rPr lang="en-US" altLang="en-US" sz="2000"/>
              <a:t>Feedback Survey</a:t>
            </a:r>
          </a:p>
        </p:txBody>
      </p:sp>
      <p:pic>
        <p:nvPicPr>
          <p:cNvPr id="623623" name="Picture 7" descr="BD0781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04800"/>
            <a:ext cx="1600200" cy="1439863"/>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329FF0B6-69E3-40CC-91B1-69A0D7C3AB51}" type="slidenum">
              <a:rPr lang="en-US" altLang="en-US"/>
              <a:pPr/>
              <a:t>32</a:t>
            </a:fld>
            <a:endParaRPr lang="en-US" altLang="en-US"/>
          </a:p>
        </p:txBody>
      </p:sp>
      <p:sp>
        <p:nvSpPr>
          <p:cNvPr id="655362" name="Text Box 2"/>
          <p:cNvSpPr txBox="1">
            <a:spLocks noChangeArrowheads="1"/>
          </p:cNvSpPr>
          <p:nvPr/>
        </p:nvSpPr>
        <p:spPr bwMode="auto">
          <a:xfrm>
            <a:off x="457200" y="2667000"/>
            <a:ext cx="2667000" cy="193357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0">
                <a:solidFill>
                  <a:schemeClr val="tx2"/>
                </a:solidFill>
                <a:latin typeface="Times New Roman" pitchFamily="18" charset="0"/>
              </a:rPr>
              <a:t>Community Forum Feedback</a:t>
            </a:r>
          </a:p>
        </p:txBody>
      </p:sp>
      <p:pic>
        <p:nvPicPr>
          <p:cNvPr id="65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1625"/>
            <a:ext cx="4679950" cy="6251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CEC11E24-D8A8-467D-852E-7C7848961C7E}" type="slidenum">
              <a:rPr lang="en-US" altLang="en-US"/>
              <a:pPr/>
              <a:t>33</a:t>
            </a:fld>
            <a:endParaRPr lang="en-US" altLang="en-US"/>
          </a:p>
        </p:txBody>
      </p:sp>
      <p:pic>
        <p:nvPicPr>
          <p:cNvPr id="65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04800"/>
            <a:ext cx="4703763" cy="62341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6387" name="Text Box 3"/>
          <p:cNvSpPr txBox="1">
            <a:spLocks noChangeArrowheads="1"/>
          </p:cNvSpPr>
          <p:nvPr/>
        </p:nvSpPr>
        <p:spPr bwMode="auto">
          <a:xfrm>
            <a:off x="457200" y="2667000"/>
            <a:ext cx="2667000" cy="1933575"/>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0">
                <a:solidFill>
                  <a:schemeClr val="tx2"/>
                </a:solidFill>
                <a:latin typeface="Times New Roman" pitchFamily="18" charset="0"/>
              </a:rPr>
              <a:t>Budget Balancing Ideas</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7D35DA11-F8C6-457D-A382-2C721111E9F1}" type="slidenum">
              <a:rPr lang="en-US" altLang="en-US"/>
              <a:pPr/>
              <a:t>34</a:t>
            </a:fld>
            <a:endParaRPr lang="en-US" altLang="en-US"/>
          </a:p>
        </p:txBody>
      </p:sp>
      <p:sp>
        <p:nvSpPr>
          <p:cNvPr id="626690" name="Rectangle 2"/>
          <p:cNvSpPr>
            <a:spLocks noGrp="1" noChangeArrowheads="1"/>
          </p:cNvSpPr>
          <p:nvPr>
            <p:ph type="title"/>
          </p:nvPr>
        </p:nvSpPr>
        <p:spPr/>
        <p:txBody>
          <a:bodyPr/>
          <a:lstStyle/>
          <a:p>
            <a:r>
              <a:rPr lang="en-US" altLang="en-US"/>
              <a:t>Community Forum Outcome</a:t>
            </a:r>
          </a:p>
        </p:txBody>
      </p:sp>
      <p:sp>
        <p:nvSpPr>
          <p:cNvPr id="626691" name="Rectangle 3"/>
          <p:cNvSpPr>
            <a:spLocks noGrp="1" noChangeArrowheads="1"/>
          </p:cNvSpPr>
          <p:nvPr>
            <p:ph type="body" sz="half" idx="1"/>
          </p:nvPr>
        </p:nvSpPr>
        <p:spPr>
          <a:xfrm>
            <a:off x="1143000" y="1828800"/>
            <a:ext cx="2743200" cy="4152900"/>
          </a:xfrm>
        </p:spPr>
        <p:txBody>
          <a:bodyPr/>
          <a:lstStyle/>
          <a:p>
            <a:pPr>
              <a:lnSpc>
                <a:spcPct val="90000"/>
              </a:lnSpc>
            </a:pPr>
            <a:r>
              <a:rPr lang="en-US" altLang="en-US"/>
              <a:t>Great sense of community</a:t>
            </a:r>
          </a:p>
          <a:p>
            <a:pPr>
              <a:lnSpc>
                <a:spcPct val="90000"/>
              </a:lnSpc>
            </a:pPr>
            <a:r>
              <a:rPr lang="en-US" altLang="en-US"/>
              <a:t>“Voices heard”</a:t>
            </a:r>
          </a:p>
          <a:p>
            <a:pPr>
              <a:lnSpc>
                <a:spcPct val="90000"/>
              </a:lnSpc>
            </a:pPr>
            <a:r>
              <a:rPr lang="en-US" altLang="en-US"/>
              <a:t>Opportunity for dialog</a:t>
            </a:r>
          </a:p>
          <a:p>
            <a:pPr>
              <a:lnSpc>
                <a:spcPct val="90000"/>
              </a:lnSpc>
            </a:pPr>
            <a:r>
              <a:rPr lang="en-US" altLang="en-US"/>
              <a:t>Great feedback</a:t>
            </a:r>
          </a:p>
        </p:txBody>
      </p:sp>
      <p:sp>
        <p:nvSpPr>
          <p:cNvPr id="626692" name="Rectangle 4"/>
          <p:cNvSpPr>
            <a:spLocks noGrp="1" noChangeArrowheads="1"/>
          </p:cNvSpPr>
          <p:nvPr>
            <p:ph type="body" sz="half" idx="2"/>
          </p:nvPr>
        </p:nvSpPr>
        <p:spPr>
          <a:xfrm>
            <a:off x="4114800" y="1828800"/>
            <a:ext cx="4648200" cy="4648200"/>
          </a:xfrm>
        </p:spPr>
        <p:txBody>
          <a:bodyPr/>
          <a:lstStyle/>
          <a:p>
            <a:pPr>
              <a:lnSpc>
                <a:spcPct val="90000"/>
              </a:lnSpc>
            </a:pPr>
            <a:r>
              <a:rPr lang="en-US" altLang="en-US"/>
              <a:t>Deliverables</a:t>
            </a:r>
          </a:p>
          <a:p>
            <a:pPr lvl="1">
              <a:lnSpc>
                <a:spcPct val="90000"/>
              </a:lnSpc>
            </a:pPr>
            <a:r>
              <a:rPr lang="en-US" altLang="en-US"/>
              <a:t>275 participants</a:t>
            </a:r>
          </a:p>
          <a:p>
            <a:pPr lvl="1">
              <a:lnSpc>
                <a:spcPct val="90000"/>
              </a:lnSpc>
            </a:pPr>
            <a:r>
              <a:rPr lang="en-US" altLang="en-US"/>
              <a:t>68 speakers: “what &amp; why”</a:t>
            </a:r>
          </a:p>
          <a:p>
            <a:pPr lvl="1">
              <a:lnSpc>
                <a:spcPct val="90000"/>
              </a:lnSpc>
            </a:pPr>
            <a:r>
              <a:rPr lang="en-US" altLang="en-US"/>
              <a:t>“Voting with dots” on priorities</a:t>
            </a:r>
          </a:p>
          <a:p>
            <a:pPr lvl="1">
              <a:lnSpc>
                <a:spcPct val="90000"/>
              </a:lnSpc>
            </a:pPr>
            <a:r>
              <a:rPr lang="en-US" altLang="en-US"/>
              <a:t>Survey results</a:t>
            </a:r>
          </a:p>
          <a:p>
            <a:pPr lvl="2">
              <a:lnSpc>
                <a:spcPct val="90000"/>
              </a:lnSpc>
            </a:pPr>
            <a:r>
              <a:rPr lang="en-US" altLang="en-US"/>
              <a:t>“Level of attention” on services (less, same, more)</a:t>
            </a:r>
          </a:p>
          <a:p>
            <a:pPr lvl="2">
              <a:lnSpc>
                <a:spcPct val="90000"/>
              </a:lnSpc>
            </a:pPr>
            <a:r>
              <a:rPr lang="en-US" altLang="en-US"/>
              <a:t>Potential revenue enhancements</a:t>
            </a:r>
          </a:p>
          <a:p>
            <a:pPr lvl="2">
              <a:lnSpc>
                <a:spcPct val="90000"/>
              </a:lnSpc>
            </a:pPr>
            <a:r>
              <a:rPr lang="en-US" altLang="en-US"/>
              <a:t>Potential service reductions</a:t>
            </a:r>
          </a:p>
          <a:p>
            <a:pPr lvl="2">
              <a:lnSpc>
                <a:spcPct val="90000"/>
              </a:lnSpc>
            </a:pPr>
            <a:r>
              <a:rPr lang="en-US" altLang="en-US"/>
              <a:t>Ways to achieve goals</a:t>
            </a: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03E24F3-FE0B-4DBC-A135-8B505FBAD957}" type="slidenum">
              <a:rPr lang="en-US" altLang="en-US"/>
              <a:pPr/>
              <a:t>35</a:t>
            </a:fld>
            <a:endParaRPr lang="en-US" altLang="en-US"/>
          </a:p>
        </p:txBody>
      </p:sp>
      <p:sp>
        <p:nvSpPr>
          <p:cNvPr id="669698" name="Rectangle 2"/>
          <p:cNvSpPr>
            <a:spLocks noGrp="1" noChangeArrowheads="1"/>
          </p:cNvSpPr>
          <p:nvPr>
            <p:ph type="title"/>
          </p:nvPr>
        </p:nvSpPr>
        <p:spPr>
          <a:xfrm>
            <a:off x="590550" y="266700"/>
            <a:ext cx="7791450" cy="647700"/>
          </a:xfrm>
        </p:spPr>
        <p:txBody>
          <a:bodyPr/>
          <a:lstStyle/>
          <a:p>
            <a:r>
              <a:rPr lang="en-US" altLang="en-US" sz="4000"/>
              <a:t>Web Site</a:t>
            </a:r>
          </a:p>
        </p:txBody>
      </p:sp>
      <p:pic>
        <p:nvPicPr>
          <p:cNvPr id="66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620000" cy="5513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E8AD5D74-C626-43FF-B42F-BF2B7CAB91EB}" type="slidenum">
              <a:rPr lang="en-US" altLang="en-US"/>
              <a:pPr/>
              <a:t>36</a:t>
            </a:fld>
            <a:endParaRPr lang="en-US" altLang="en-US"/>
          </a:p>
        </p:txBody>
      </p:sp>
      <p:sp>
        <p:nvSpPr>
          <p:cNvPr id="628738" name="Rectangle 2"/>
          <p:cNvSpPr>
            <a:spLocks noGrp="1" noChangeArrowheads="1"/>
          </p:cNvSpPr>
          <p:nvPr>
            <p:ph type="title"/>
          </p:nvPr>
        </p:nvSpPr>
        <p:spPr/>
        <p:txBody>
          <a:bodyPr/>
          <a:lstStyle/>
          <a:p>
            <a:r>
              <a:rPr lang="en-US" altLang="en-US" sz="3200"/>
              <a:t>And after goal-setting</a:t>
            </a:r>
          </a:p>
        </p:txBody>
      </p:sp>
      <p:sp>
        <p:nvSpPr>
          <p:cNvPr id="628739" name="Rectangle 3"/>
          <p:cNvSpPr>
            <a:spLocks noGrp="1" noChangeArrowheads="1"/>
          </p:cNvSpPr>
          <p:nvPr>
            <p:ph type="body" sz="half" idx="1"/>
          </p:nvPr>
        </p:nvSpPr>
        <p:spPr>
          <a:xfrm>
            <a:off x="1143000" y="1790700"/>
            <a:ext cx="2819400" cy="4152900"/>
          </a:xfrm>
        </p:spPr>
        <p:txBody>
          <a:bodyPr/>
          <a:lstStyle/>
          <a:p>
            <a:r>
              <a:rPr lang="en-US" altLang="en-US" sz="2800"/>
              <a:t>Some more notice!</a:t>
            </a:r>
          </a:p>
        </p:txBody>
      </p:sp>
      <p:pic>
        <p:nvPicPr>
          <p:cNvPr id="6287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3989388" cy="5715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CE99522-64E9-458D-9981-5D0299829442}" type="slidenum">
              <a:rPr lang="en-US" altLang="en-US"/>
              <a:pPr/>
              <a:t>37</a:t>
            </a:fld>
            <a:endParaRPr lang="en-US" altLang="en-US"/>
          </a:p>
        </p:txBody>
      </p:sp>
      <p:pic>
        <p:nvPicPr>
          <p:cNvPr id="66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273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6627" name="Rectangle 3"/>
          <p:cNvSpPr>
            <a:spLocks noGrp="1" noChangeArrowheads="1"/>
          </p:cNvSpPr>
          <p:nvPr>
            <p:ph type="body" idx="1"/>
          </p:nvPr>
        </p:nvSpPr>
        <p:spPr>
          <a:xfrm>
            <a:off x="6248400" y="1905000"/>
            <a:ext cx="2667000" cy="4152900"/>
          </a:xfrm>
        </p:spPr>
        <p:txBody>
          <a:bodyPr/>
          <a:lstStyle/>
          <a:p>
            <a:pPr>
              <a:lnSpc>
                <a:spcPct val="90000"/>
              </a:lnSpc>
            </a:pPr>
            <a:r>
              <a:rPr lang="en-US" altLang="en-US" sz="2400"/>
              <a:t>Budget-in-Brief </a:t>
            </a:r>
          </a:p>
          <a:p>
            <a:pPr lvl="1">
              <a:lnSpc>
                <a:spcPct val="90000"/>
              </a:lnSpc>
            </a:pPr>
            <a:r>
              <a:rPr lang="en-US" altLang="en-US" sz="2000"/>
              <a:t>Mailed to all residents and businesses</a:t>
            </a:r>
          </a:p>
          <a:p>
            <a:pPr lvl="1">
              <a:lnSpc>
                <a:spcPct val="90000"/>
              </a:lnSpc>
            </a:pPr>
            <a:r>
              <a:rPr lang="en-US" altLang="en-US" sz="2000"/>
              <a:t>On City web site (along with other budget information and financial reports)</a:t>
            </a:r>
            <a:endParaRPr lang="en-US" altLang="en-US" sz="1600"/>
          </a:p>
        </p:txBody>
      </p:sp>
      <p:sp>
        <p:nvSpPr>
          <p:cNvPr id="666629" name="Text Box 5"/>
          <p:cNvSpPr txBox="1">
            <a:spLocks noChangeArrowheads="1"/>
          </p:cNvSpPr>
          <p:nvPr/>
        </p:nvSpPr>
        <p:spPr bwMode="auto">
          <a:xfrm>
            <a:off x="4800600" y="5181600"/>
            <a:ext cx="4038600" cy="379413"/>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hlinkClick r:id="rId3"/>
              </a:rPr>
              <a:t>www.slocity.org/finance/budget.asp</a:t>
            </a:r>
            <a:endParaRPr lang="en-US" altLang="en-US" b="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48E853C-E4A0-4F90-8328-33FB83308894}" type="slidenum">
              <a:rPr lang="en-US" altLang="en-US"/>
              <a:pPr/>
              <a:t>38</a:t>
            </a:fld>
            <a:endParaRPr lang="en-US" altLang="en-US"/>
          </a:p>
        </p:txBody>
      </p:sp>
      <p:sp>
        <p:nvSpPr>
          <p:cNvPr id="635906" name="Rectangle 2"/>
          <p:cNvSpPr>
            <a:spLocks noGrp="1" noChangeArrowheads="1"/>
          </p:cNvSpPr>
          <p:nvPr>
            <p:ph type="title"/>
          </p:nvPr>
        </p:nvSpPr>
        <p:spPr>
          <a:xfrm>
            <a:off x="590550" y="266700"/>
            <a:ext cx="8324850" cy="1104900"/>
          </a:xfrm>
        </p:spPr>
        <p:txBody>
          <a:bodyPr/>
          <a:lstStyle/>
          <a:p>
            <a:r>
              <a:rPr lang="en-US" altLang="en-US" sz="4000"/>
              <a:t>Process relies on one simple question</a:t>
            </a:r>
          </a:p>
        </p:txBody>
      </p:sp>
      <p:sp>
        <p:nvSpPr>
          <p:cNvPr id="635907" name="Rectangle 3"/>
          <p:cNvSpPr>
            <a:spLocks noGrp="1" noChangeArrowheads="1"/>
          </p:cNvSpPr>
          <p:nvPr>
            <p:ph type="body" idx="1"/>
          </p:nvPr>
        </p:nvSpPr>
        <p:spPr/>
        <p:txBody>
          <a:bodyPr/>
          <a:lstStyle/>
          <a:p>
            <a:pPr>
              <a:tabLst>
                <a:tab pos="3940175" algn="l"/>
              </a:tabLst>
            </a:pPr>
            <a:r>
              <a:rPr lang="en-US" altLang="en-US"/>
              <a:t>What are the most important, highest priority things for the City to accomplish over the next two years?</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11F0BF8-34CB-4739-A415-85ECEF600E48}" type="slidenum">
              <a:rPr lang="en-US" altLang="en-US"/>
              <a:pPr/>
              <a:t>39</a:t>
            </a:fld>
            <a:endParaRPr lang="en-US" altLang="en-US"/>
          </a:p>
        </p:txBody>
      </p:sp>
      <p:sp>
        <p:nvSpPr>
          <p:cNvPr id="636930" name="Rectangle 2"/>
          <p:cNvSpPr>
            <a:spLocks noGrp="1" noChangeArrowheads="1"/>
          </p:cNvSpPr>
          <p:nvPr>
            <p:ph type="title"/>
          </p:nvPr>
        </p:nvSpPr>
        <p:spPr/>
        <p:txBody>
          <a:bodyPr/>
          <a:lstStyle/>
          <a:p>
            <a:r>
              <a:rPr lang="en-US" altLang="en-US" sz="4000"/>
              <a:t>Doesn’t this raise false expectations?</a:t>
            </a:r>
          </a:p>
        </p:txBody>
      </p:sp>
      <p:sp>
        <p:nvSpPr>
          <p:cNvPr id="636931" name="Rectangle 3"/>
          <p:cNvSpPr>
            <a:spLocks noGrp="1" noChangeArrowheads="1"/>
          </p:cNvSpPr>
          <p:nvPr>
            <p:ph type="body" idx="1"/>
          </p:nvPr>
        </p:nvSpPr>
        <p:spPr/>
        <p:txBody>
          <a:bodyPr/>
          <a:lstStyle/>
          <a:p>
            <a:r>
              <a:rPr lang="en-US" altLang="en-US" sz="2800"/>
              <a:t>No.</a:t>
            </a:r>
          </a:p>
          <a:p>
            <a:pPr lvl="1"/>
            <a:r>
              <a:rPr lang="en-US" altLang="en-US" sz="2400"/>
              <a:t>While they may appear to be, goal-setting and tough fiscal times are not conflicting concepts. </a:t>
            </a:r>
          </a:p>
          <a:p>
            <a:pPr lvl="1"/>
            <a:r>
              <a:rPr lang="en-US" altLang="en-US" sz="2400"/>
              <a:t>In fact, the need to set goals for the </a:t>
            </a:r>
            <a:r>
              <a:rPr lang="en-US" altLang="en-US" sz="2400" i="1"/>
              <a:t>most important, highest priority things</a:t>
            </a:r>
            <a:r>
              <a:rPr lang="en-US" altLang="en-US" sz="2400"/>
              <a:t> for us to do is even more important when resources are tight.</a:t>
            </a:r>
          </a:p>
          <a:p>
            <a:pPr lvl="1"/>
            <a:r>
              <a:rPr lang="en-US" altLang="en-US" sz="2400"/>
              <a:t>And creating meaningful opportunities for community involvement provides the best possible “campfire” for telling your fiscal story.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36931">
                                            <p:txEl>
                                              <p:pRg st="0" end="0"/>
                                            </p:txEl>
                                          </p:spTgt>
                                        </p:tgtEl>
                                        <p:attrNameLst>
                                          <p:attrName>style.visibility</p:attrName>
                                        </p:attrNameLst>
                                      </p:cBhvr>
                                      <p:to>
                                        <p:strVal val="visible"/>
                                      </p:to>
                                    </p:set>
                                    <p:anim calcmode="lin" valueType="num">
                                      <p:cBhvr additive="base">
                                        <p:cTn id="7" dur="500" fill="hold"/>
                                        <p:tgtEl>
                                          <p:spTgt spid="636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69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36931">
                                            <p:txEl>
                                              <p:pRg st="1" end="1"/>
                                            </p:txEl>
                                          </p:spTgt>
                                        </p:tgtEl>
                                        <p:attrNameLst>
                                          <p:attrName>style.visibility</p:attrName>
                                        </p:attrNameLst>
                                      </p:cBhvr>
                                      <p:to>
                                        <p:strVal val="visible"/>
                                      </p:to>
                                    </p:set>
                                    <p:anim calcmode="lin" valueType="num">
                                      <p:cBhvr additive="base">
                                        <p:cTn id="11" dur="500" fill="hold"/>
                                        <p:tgtEl>
                                          <p:spTgt spid="6369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369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36931">
                                            <p:txEl>
                                              <p:pRg st="2" end="2"/>
                                            </p:txEl>
                                          </p:spTgt>
                                        </p:tgtEl>
                                        <p:attrNameLst>
                                          <p:attrName>style.visibility</p:attrName>
                                        </p:attrNameLst>
                                      </p:cBhvr>
                                      <p:to>
                                        <p:strVal val="visible"/>
                                      </p:to>
                                    </p:set>
                                    <p:anim calcmode="lin" valueType="num">
                                      <p:cBhvr additive="base">
                                        <p:cTn id="15" dur="500" fill="hold"/>
                                        <p:tgtEl>
                                          <p:spTgt spid="6369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3693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36931">
                                            <p:txEl>
                                              <p:pRg st="3" end="3"/>
                                            </p:txEl>
                                          </p:spTgt>
                                        </p:tgtEl>
                                        <p:attrNameLst>
                                          <p:attrName>style.visibility</p:attrName>
                                        </p:attrNameLst>
                                      </p:cBhvr>
                                      <p:to>
                                        <p:strVal val="visible"/>
                                      </p:to>
                                    </p:set>
                                    <p:anim calcmode="lin" valueType="num">
                                      <p:cBhvr additive="base">
                                        <p:cTn id="19" dur="500" fill="hold"/>
                                        <p:tgtEl>
                                          <p:spTgt spid="6369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69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latin typeface="Arial" pitchFamily="34" charset="0"/>
              </a:rPr>
              <a:t>ILG Public Engagement and Budgeting Resources</a:t>
            </a:r>
            <a:br>
              <a:rPr lang="en-US" dirty="0">
                <a:latin typeface="Arial" pitchFamily="34" charset="0"/>
              </a:rPr>
            </a:br>
            <a:endParaRPr lang="en-US" dirty="0"/>
          </a:p>
        </p:txBody>
      </p:sp>
      <p:sp>
        <p:nvSpPr>
          <p:cNvPr id="4" name="Content Placeholder 3"/>
          <p:cNvSpPr>
            <a:spLocks noGrp="1"/>
          </p:cNvSpPr>
          <p:nvPr>
            <p:ph sz="half" idx="2"/>
          </p:nvPr>
        </p:nvSpPr>
        <p:spPr>
          <a:xfrm>
            <a:off x="4648200" y="1676400"/>
            <a:ext cx="4038600" cy="3352800"/>
          </a:xfrm>
        </p:spPr>
        <p:txBody>
          <a:bodyPr/>
          <a:lstStyle/>
          <a:p>
            <a:pPr marL="0" indent="0">
              <a:buNone/>
            </a:pPr>
            <a:r>
              <a:rPr lang="en-US" dirty="0" smtClean="0">
                <a:solidFill>
                  <a:srgbClr val="008080"/>
                </a:solidFill>
                <a:latin typeface="Arial" pitchFamily="34" charset="0"/>
              </a:rPr>
              <a:t>Publications, tools and case story examples available here:</a:t>
            </a:r>
            <a:endParaRPr lang="en-US" dirty="0">
              <a:solidFill>
                <a:srgbClr val="008080"/>
              </a:solidFill>
              <a:latin typeface="Arial" pitchFamily="34" charset="0"/>
              <a:hlinkClick r:id="rId2"/>
            </a:endParaRPr>
          </a:p>
          <a:p>
            <a:pPr marL="0" indent="0">
              <a:buNone/>
            </a:pPr>
            <a:r>
              <a:rPr lang="en-US" dirty="0" smtClean="0">
                <a:solidFill>
                  <a:srgbClr val="008080"/>
                </a:solidFill>
                <a:latin typeface="Arial" pitchFamily="34" charset="0"/>
                <a:hlinkClick r:id="rId2"/>
              </a:rPr>
              <a:t>http</a:t>
            </a:r>
            <a:r>
              <a:rPr lang="en-US" dirty="0">
                <a:solidFill>
                  <a:srgbClr val="008080"/>
                </a:solidFill>
                <a:latin typeface="Arial" pitchFamily="34" charset="0"/>
                <a:hlinkClick r:id="rId2"/>
              </a:rPr>
              <a:t>://www.ca-ilg.org/engaging-public-budgeting</a:t>
            </a:r>
            <a:endParaRPr lang="en-US" dirty="0">
              <a:solidFill>
                <a:srgbClr val="008080"/>
              </a:solidFill>
              <a:latin typeface="Arial" pitchFamily="34" charset="0"/>
            </a:endParaRPr>
          </a:p>
          <a:p>
            <a:pPr marL="0" indent="0">
              <a:buNone/>
            </a:pP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38115"/>
          <a:stretch/>
        </p:blipFill>
        <p:spPr>
          <a:xfrm>
            <a:off x="457200" y="1735614"/>
            <a:ext cx="4038600" cy="3234372"/>
          </a:xfrm>
          <a:prstGeom prst="rect">
            <a:avLst/>
          </a:prstGeom>
          <a:ln>
            <a:solidFill>
              <a:sysClr val="windowText" lastClr="000000"/>
            </a:solidFill>
          </a:ln>
        </p:spPr>
      </p:pic>
    </p:spTree>
    <p:extLst>
      <p:ext uri="{BB962C8B-B14F-4D97-AF65-F5344CB8AC3E}">
        <p14:creationId xmlns:p14="http://schemas.microsoft.com/office/powerpoint/2010/main" val="1452448123"/>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D2DC534C-2411-4130-ABC2-AC26F8877832}" type="slidenum">
              <a:rPr lang="en-US" altLang="en-US"/>
              <a:pPr/>
              <a:t>40</a:t>
            </a:fld>
            <a:endParaRPr lang="en-US" altLang="en-US"/>
          </a:p>
        </p:txBody>
      </p:sp>
      <p:sp>
        <p:nvSpPr>
          <p:cNvPr id="638978" name="Rectangle 2"/>
          <p:cNvSpPr>
            <a:spLocks noGrp="1" noChangeArrowheads="1"/>
          </p:cNvSpPr>
          <p:nvPr>
            <p:ph type="title"/>
          </p:nvPr>
        </p:nvSpPr>
        <p:spPr>
          <a:xfrm>
            <a:off x="590550" y="266700"/>
            <a:ext cx="8553450" cy="1104900"/>
          </a:xfrm>
        </p:spPr>
        <p:txBody>
          <a:bodyPr/>
          <a:lstStyle/>
          <a:p>
            <a:r>
              <a:rPr lang="en-US" altLang="en-US" sz="3600"/>
              <a:t>This Is the Essence of the Budget Process</a:t>
            </a:r>
          </a:p>
        </p:txBody>
      </p:sp>
      <p:sp>
        <p:nvSpPr>
          <p:cNvPr id="638979" name="Rectangle 3"/>
          <p:cNvSpPr>
            <a:spLocks noGrp="1" noChangeArrowheads="1"/>
          </p:cNvSpPr>
          <p:nvPr>
            <p:ph type="body" idx="1"/>
          </p:nvPr>
        </p:nvSpPr>
        <p:spPr/>
        <p:txBody>
          <a:bodyPr/>
          <a:lstStyle/>
          <a:p>
            <a:r>
              <a:rPr lang="en-US" altLang="en-US" sz="2800"/>
              <a:t>Of all the things we want to do in making our community an even better place to live, work and play, what are the most important?</a:t>
            </a:r>
          </a:p>
          <a:p>
            <a:pPr lvl="1"/>
            <a:r>
              <a:rPr lang="en-US" altLang="en-US" sz="2400" i="1"/>
              <a:t>In tough fiscal times, this may mean that preserving existing essential services is the highest priority.</a:t>
            </a:r>
          </a:p>
          <a:p>
            <a:r>
              <a:rPr lang="en-US" altLang="en-US" sz="2800"/>
              <a:t>And making difficult resource trade-offs to do them is what the budget process is all about.</a:t>
            </a:r>
          </a:p>
        </p:txBody>
      </p:sp>
      <p:pic>
        <p:nvPicPr>
          <p:cNvPr id="638980" name="Picture 4" descr="j02453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5410200"/>
            <a:ext cx="1371600" cy="109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66700"/>
            <a:ext cx="6477000" cy="1104900"/>
          </a:xfrm>
        </p:spPr>
        <p:txBody>
          <a:bodyPr/>
          <a:lstStyle/>
          <a:p>
            <a:r>
              <a:rPr lang="en-US" dirty="0" smtClean="0"/>
              <a:t>City of Bell</a:t>
            </a:r>
            <a:endParaRPr lang="en-US" dirty="0"/>
          </a:p>
        </p:txBody>
      </p:sp>
      <p:sp>
        <p:nvSpPr>
          <p:cNvPr id="3" name="Content Placeholder 2"/>
          <p:cNvSpPr>
            <a:spLocks noGrp="1"/>
          </p:cNvSpPr>
          <p:nvPr>
            <p:ph idx="1"/>
          </p:nvPr>
        </p:nvSpPr>
        <p:spPr/>
        <p:txBody>
          <a:bodyPr/>
          <a:lstStyle/>
          <a:p>
            <a:r>
              <a:rPr lang="en-US" dirty="0" smtClean="0"/>
              <a:t>Similar process, but unique challenges</a:t>
            </a:r>
          </a:p>
          <a:p>
            <a:pPr lvl="1"/>
            <a:r>
              <a:rPr lang="en-US" dirty="0" smtClean="0"/>
              <a:t>Large Spanish-speaking population</a:t>
            </a:r>
          </a:p>
          <a:p>
            <a:pPr lvl="1"/>
            <a:r>
              <a:rPr lang="en-US" dirty="0" smtClean="0"/>
              <a:t>Deep distrust in the aftermath of well-publicized scandals  </a:t>
            </a:r>
            <a:endParaRPr lang="en-US"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41</a:t>
            </a:fld>
            <a:endParaRPr lang="en-US" altLang="en-US"/>
          </a:p>
        </p:txBody>
      </p:sp>
      <p:pic>
        <p:nvPicPr>
          <p:cNvPr id="68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994705"/>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A better story for this year</a:t>
            </a:r>
            <a:br>
              <a:rPr lang="en-US" sz="3600" dirty="0" smtClean="0"/>
            </a:br>
            <a:r>
              <a:rPr lang="es-ES" sz="3600" i="1" dirty="0" smtClean="0"/>
              <a:t>Este año el proceso es mucho mejor</a:t>
            </a:r>
            <a:endParaRPr lang="es-ES" sz="3600" dirty="0" smtClean="0"/>
          </a:p>
        </p:txBody>
      </p:sp>
      <p:sp>
        <p:nvSpPr>
          <p:cNvPr id="5123" name="Content Placeholder 2"/>
          <p:cNvSpPr>
            <a:spLocks noGrp="1"/>
          </p:cNvSpPr>
          <p:nvPr>
            <p:ph type="body" sz="half" idx="1"/>
          </p:nvPr>
        </p:nvSpPr>
        <p:spPr>
          <a:xfrm>
            <a:off x="1143000" y="1790700"/>
            <a:ext cx="3810000" cy="4686300"/>
          </a:xfrm>
        </p:spPr>
        <p:txBody>
          <a:bodyPr/>
          <a:lstStyle/>
          <a:p>
            <a:r>
              <a:rPr lang="en-US" altLang="en-US" sz="2400" dirty="0" smtClean="0"/>
              <a:t>The Council publicly established the schedule and process very early</a:t>
            </a:r>
          </a:p>
          <a:p>
            <a:r>
              <a:rPr lang="en-US" altLang="en-US" sz="2400" dirty="0" smtClean="0"/>
              <a:t>Public involvement is underway – over six months before budget adoption</a:t>
            </a:r>
          </a:p>
          <a:p>
            <a:r>
              <a:rPr lang="en-US" altLang="en-US" sz="2400" dirty="0" smtClean="0"/>
              <a:t>Multiple opportunities for public participation throughout</a:t>
            </a:r>
          </a:p>
        </p:txBody>
      </p:sp>
      <p:sp>
        <p:nvSpPr>
          <p:cNvPr id="5124" name="Rectangle 4"/>
          <p:cNvSpPr>
            <a:spLocks noGrp="1" noChangeArrowheads="1"/>
          </p:cNvSpPr>
          <p:nvPr>
            <p:ph type="body" sz="half" idx="4294967295"/>
          </p:nvPr>
        </p:nvSpPr>
        <p:spPr>
          <a:xfrm>
            <a:off x="4876800" y="1752600"/>
            <a:ext cx="4038600" cy="4152900"/>
          </a:xfrm>
        </p:spPr>
        <p:txBody>
          <a:bodyPr/>
          <a:lstStyle/>
          <a:p>
            <a:r>
              <a:rPr lang="es-ES" altLang="en-US" sz="2400" i="1" smtClean="0"/>
              <a:t>El Concejo Municipal definió el calendario y el proceso públicamente y con mucha anticipación</a:t>
            </a:r>
          </a:p>
          <a:p>
            <a:r>
              <a:rPr lang="es-ES" altLang="en-US" sz="2400" i="1" smtClean="0"/>
              <a:t>El público ya está participando, más de seis meses antes de que se apruebe el presupuesto</a:t>
            </a:r>
          </a:p>
          <a:p>
            <a:r>
              <a:rPr lang="es-ES" altLang="en-US" sz="2400" i="1" smtClean="0"/>
              <a:t>Existen múltiples oportunidades para la participación del público durante todo el proceso</a:t>
            </a:r>
            <a:endParaRPr lang="es-ES" altLang="en-US" sz="2400" smtClean="0"/>
          </a:p>
        </p:txBody>
      </p:sp>
    </p:spTree>
    <p:extLst>
      <p:ext uri="{BB962C8B-B14F-4D97-AF65-F5344CB8AC3E}">
        <p14:creationId xmlns:p14="http://schemas.microsoft.com/office/powerpoint/2010/main" val="37716193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Groups</a:t>
            </a:r>
            <a:endParaRPr lang="en-US" dirty="0"/>
          </a:p>
        </p:txBody>
      </p:sp>
      <p:sp>
        <p:nvSpPr>
          <p:cNvPr id="3" name="Content Placeholder 2"/>
          <p:cNvSpPr>
            <a:spLocks noGrp="1"/>
          </p:cNvSpPr>
          <p:nvPr>
            <p:ph idx="1"/>
          </p:nvPr>
        </p:nvSpPr>
        <p:spPr/>
        <p:txBody>
          <a:bodyPr/>
          <a:lstStyle/>
          <a:p>
            <a:r>
              <a:rPr lang="en-US" dirty="0" smtClean="0"/>
              <a:t>English or Spanish speaking table</a:t>
            </a:r>
          </a:p>
          <a:p>
            <a:r>
              <a:rPr lang="en-US" dirty="0" smtClean="0"/>
              <a:t>Randomly assigned </a:t>
            </a:r>
          </a:p>
          <a:p>
            <a:r>
              <a:rPr lang="en-US" dirty="0" smtClean="0"/>
              <a:t>Two-facilitators per table</a:t>
            </a:r>
          </a:p>
          <a:p>
            <a:pPr lvl="1"/>
            <a:r>
              <a:rPr lang="en-US" dirty="0" smtClean="0"/>
              <a:t>Volunteer/staff</a:t>
            </a:r>
          </a:p>
          <a:p>
            <a:pPr lvl="1"/>
            <a:r>
              <a:rPr lang="en-US" dirty="0" smtClean="0"/>
              <a:t>Training beforehand </a:t>
            </a:r>
          </a:p>
          <a:p>
            <a:r>
              <a:rPr lang="en-US" dirty="0" smtClean="0"/>
              <a:t>Brief presentation on process and fiscal challenges facing the City</a:t>
            </a:r>
          </a:p>
          <a:p>
            <a:r>
              <a:rPr lang="en-US" dirty="0" smtClean="0"/>
              <a:t>Same table topic for all groups</a:t>
            </a:r>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43</a:t>
            </a:fld>
            <a:endParaRPr lang="en-US" altLang="en-US"/>
          </a:p>
        </p:txBody>
      </p:sp>
    </p:spTree>
    <p:extLst>
      <p:ext uri="{BB962C8B-B14F-4D97-AF65-F5344CB8AC3E}">
        <p14:creationId xmlns:p14="http://schemas.microsoft.com/office/powerpoint/2010/main" val="27710520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104900"/>
          </a:xfrm>
        </p:spPr>
        <p:txBody>
          <a:bodyPr/>
          <a:lstStyle/>
          <a:p>
            <a:pPr algn="ctr">
              <a:defRPr/>
            </a:pPr>
            <a:r>
              <a:rPr lang="en-US" sz="3600" dirty="0" smtClean="0"/>
              <a:t>Today’s Big Question</a:t>
            </a:r>
            <a:br>
              <a:rPr lang="en-US" sz="3600" dirty="0" smtClean="0"/>
            </a:br>
            <a:r>
              <a:rPr lang="es-ES" sz="3600" i="1" dirty="0" smtClean="0"/>
              <a:t>La Gran Pregunta de Hoy</a:t>
            </a:r>
            <a:endParaRPr lang="en-US" sz="3600" dirty="0" smtClean="0"/>
          </a:p>
        </p:txBody>
      </p:sp>
      <p:sp>
        <p:nvSpPr>
          <p:cNvPr id="7171" name="Content Placeholder 2"/>
          <p:cNvSpPr>
            <a:spLocks noGrp="1"/>
          </p:cNvSpPr>
          <p:nvPr>
            <p:ph type="body" sz="half" idx="1"/>
          </p:nvPr>
        </p:nvSpPr>
        <p:spPr>
          <a:xfrm>
            <a:off x="990600" y="1676400"/>
            <a:ext cx="3733800" cy="4800600"/>
          </a:xfrm>
        </p:spPr>
        <p:txBody>
          <a:bodyPr/>
          <a:lstStyle/>
          <a:p>
            <a:pPr>
              <a:lnSpc>
                <a:spcPct val="90000"/>
              </a:lnSpc>
            </a:pPr>
            <a:r>
              <a:rPr lang="en-US" altLang="en-US" sz="2400" b="1" i="1" dirty="0" smtClean="0"/>
              <a:t>What are the most important things to accomplish next fiscal year (2012-13)?</a:t>
            </a:r>
          </a:p>
          <a:p>
            <a:pPr>
              <a:lnSpc>
                <a:spcPct val="90000"/>
              </a:lnSpc>
            </a:pPr>
            <a:r>
              <a:rPr lang="en-US" altLang="en-US" sz="2400" dirty="0" smtClean="0"/>
              <a:t>Keeping in mind …</a:t>
            </a:r>
          </a:p>
          <a:p>
            <a:pPr marL="631825" lvl="1">
              <a:lnSpc>
                <a:spcPct val="90000"/>
              </a:lnSpc>
            </a:pPr>
            <a:r>
              <a:rPr lang="en-US" altLang="en-US" sz="2400" dirty="0" smtClean="0"/>
              <a:t>We can’t do it all</a:t>
            </a:r>
          </a:p>
          <a:p>
            <a:pPr marL="631825" lvl="1">
              <a:lnSpc>
                <a:spcPct val="90000"/>
              </a:lnSpc>
            </a:pPr>
            <a:r>
              <a:rPr lang="en-US" altLang="en-US" sz="2400" dirty="0" smtClean="0"/>
              <a:t>Achieving many of the goals will take more than 1 year</a:t>
            </a:r>
          </a:p>
          <a:p>
            <a:pPr marL="631825" lvl="1">
              <a:lnSpc>
                <a:spcPct val="90000"/>
              </a:lnSpc>
            </a:pPr>
            <a:r>
              <a:rPr lang="en-US" altLang="en-US" sz="2400" dirty="0" smtClean="0"/>
              <a:t>Council must weigh many ideas and financial constraints</a:t>
            </a:r>
          </a:p>
        </p:txBody>
      </p:sp>
      <p:sp>
        <p:nvSpPr>
          <p:cNvPr id="7172" name="Rectangle 4"/>
          <p:cNvSpPr>
            <a:spLocks noGrp="1" noChangeArrowheads="1"/>
          </p:cNvSpPr>
          <p:nvPr>
            <p:ph type="body" sz="half" idx="4294967295"/>
          </p:nvPr>
        </p:nvSpPr>
        <p:spPr>
          <a:xfrm>
            <a:off x="4572000" y="1676400"/>
            <a:ext cx="4572000" cy="4152900"/>
          </a:xfrm>
        </p:spPr>
        <p:txBody>
          <a:bodyPr/>
          <a:lstStyle/>
          <a:p>
            <a:pPr marL="236538" indent="-236538">
              <a:lnSpc>
                <a:spcPct val="90000"/>
              </a:lnSpc>
              <a:spcBef>
                <a:spcPts val="600"/>
              </a:spcBef>
              <a:spcAft>
                <a:spcPts val="0"/>
              </a:spcAft>
              <a:defRPr/>
            </a:pPr>
            <a:r>
              <a:rPr lang="es-ES" sz="2400" b="1" i="1" dirty="0" smtClean="0"/>
              <a:t>¿Cuáles son las metas más importantes para el próximo año fiscal (2012 -2013)?</a:t>
            </a:r>
            <a:br>
              <a:rPr lang="es-ES" sz="2400" b="1" i="1" dirty="0" smtClean="0"/>
            </a:br>
            <a:endParaRPr lang="es-ES" sz="2400" b="1" i="1" dirty="0" smtClean="0"/>
          </a:p>
          <a:p>
            <a:pPr marL="236538" indent="-236538">
              <a:lnSpc>
                <a:spcPct val="90000"/>
              </a:lnSpc>
              <a:spcBef>
                <a:spcPts val="600"/>
              </a:spcBef>
              <a:spcAft>
                <a:spcPts val="0"/>
              </a:spcAft>
              <a:defRPr/>
            </a:pPr>
            <a:r>
              <a:rPr lang="es-ES" sz="2250" i="1" dirty="0" smtClean="0"/>
              <a:t>Tengan presente</a:t>
            </a:r>
            <a:r>
              <a:rPr lang="en-US" sz="2250" dirty="0" smtClean="0"/>
              <a:t>…</a:t>
            </a:r>
          </a:p>
          <a:p>
            <a:pPr marL="568325" lvl="1" indent="-284163">
              <a:lnSpc>
                <a:spcPct val="90000"/>
              </a:lnSpc>
              <a:spcBef>
                <a:spcPts val="0"/>
              </a:spcBef>
              <a:defRPr/>
            </a:pPr>
            <a:r>
              <a:rPr lang="es-ES" sz="2250" i="1" dirty="0" smtClean="0"/>
              <a:t>No podemos hacer todo lo que quisiéramos</a:t>
            </a:r>
          </a:p>
          <a:p>
            <a:pPr marL="568325" lvl="1" indent="-284163">
              <a:lnSpc>
                <a:spcPct val="90000"/>
              </a:lnSpc>
              <a:defRPr/>
            </a:pPr>
            <a:r>
              <a:rPr lang="es-ES" sz="2250" i="1" dirty="0" smtClean="0"/>
              <a:t>Alcanzar estas metas podría requerir mas de un año</a:t>
            </a:r>
          </a:p>
          <a:p>
            <a:pPr marL="568325" lvl="1" indent="-284163">
              <a:lnSpc>
                <a:spcPct val="90000"/>
              </a:lnSpc>
              <a:defRPr/>
            </a:pPr>
            <a:r>
              <a:rPr lang="es-ES" sz="2200" i="1" dirty="0" smtClean="0"/>
              <a:t>El Concejo tendrá que analizar muchas ideas y nuestra limitaciones fiscales</a:t>
            </a:r>
            <a:endParaRPr lang="es-ES" sz="2200" b="1" i="1" dirty="0" smtClean="0"/>
          </a:p>
        </p:txBody>
      </p:sp>
    </p:spTree>
    <p:extLst>
      <p:ext uri="{BB962C8B-B14F-4D97-AF65-F5344CB8AC3E}">
        <p14:creationId xmlns:p14="http://schemas.microsoft.com/office/powerpoint/2010/main" val="463582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fade">
                                      <p:cBhvr>
                                        <p:cTn id="13" dur="500"/>
                                        <p:tgtEl>
                                          <p:spTgt spid="7171">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172">
                                            <p:txEl>
                                              <p:pRg st="1" end="1"/>
                                            </p:txEl>
                                          </p:spTgt>
                                        </p:tgtEl>
                                        <p:attrNameLst>
                                          <p:attrName>style.visibility</p:attrName>
                                        </p:attrNameLst>
                                      </p:cBhvr>
                                      <p:to>
                                        <p:strVal val="visible"/>
                                      </p:to>
                                    </p:set>
                                    <p:animEffect transition="in" filter="fade">
                                      <p:cBhvr>
                                        <p:cTn id="16" dur="500"/>
                                        <p:tgtEl>
                                          <p:spTgt spid="7172">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Process</a:t>
            </a:r>
            <a:endParaRPr lang="en-US" dirty="0"/>
          </a:p>
        </p:txBody>
      </p:sp>
      <p:sp>
        <p:nvSpPr>
          <p:cNvPr id="3" name="Content Placeholder 2"/>
          <p:cNvSpPr>
            <a:spLocks noGrp="1"/>
          </p:cNvSpPr>
          <p:nvPr>
            <p:ph idx="1"/>
          </p:nvPr>
        </p:nvSpPr>
        <p:spPr>
          <a:xfrm>
            <a:off x="5791200" y="1790700"/>
            <a:ext cx="3200400" cy="4152900"/>
          </a:xfrm>
        </p:spPr>
        <p:txBody>
          <a:bodyPr/>
          <a:lstStyle/>
          <a:p>
            <a:r>
              <a:rPr lang="en-US" sz="2400" dirty="0" smtClean="0"/>
              <a:t>Facilitated discussion by each group</a:t>
            </a:r>
          </a:p>
          <a:p>
            <a:r>
              <a:rPr lang="en-US" sz="2400" dirty="0" smtClean="0"/>
              <a:t>Reporting out on top priorities</a:t>
            </a:r>
          </a:p>
          <a:p>
            <a:r>
              <a:rPr lang="en-US" sz="2400" dirty="0" smtClean="0"/>
              <a:t>Ranking priorities (“voting with dots”)</a:t>
            </a:r>
          </a:p>
          <a:p>
            <a:r>
              <a:rPr lang="en-US" sz="2400" dirty="0" smtClean="0"/>
              <a:t>Wrap-up/Next steps </a:t>
            </a:r>
            <a:endParaRPr lang="en-US" sz="2400"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45</a:t>
            </a:fld>
            <a:endParaRPr lang="en-US" altLang="en-US"/>
          </a:p>
        </p:txBody>
      </p:sp>
      <p:pic>
        <p:nvPicPr>
          <p:cNvPr id="6850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852"/>
          <a:stretch/>
        </p:blipFill>
        <p:spPr bwMode="auto">
          <a:xfrm>
            <a:off x="381000" y="1752600"/>
            <a:ext cx="358312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764" y="3825766"/>
            <a:ext cx="392826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14800" y="5787976"/>
            <a:ext cx="4800600" cy="461665"/>
          </a:xfrm>
          <a:prstGeom prst="rect">
            <a:avLst/>
          </a:prstGeom>
          <a:solidFill>
            <a:schemeClr val="bg1"/>
          </a:solidFill>
          <a:ln>
            <a:solidFill>
              <a:schemeClr val="tx1"/>
            </a:solidFill>
          </a:ln>
        </p:spPr>
        <p:txBody>
          <a:bodyPr wrap="square" rtlCol="0">
            <a:spAutoFit/>
          </a:bodyPr>
          <a:lstStyle/>
          <a:p>
            <a:pPr algn="ctr"/>
            <a:r>
              <a:rPr lang="en-US" b="0" dirty="0" smtClean="0">
                <a:hlinkClick r:id="rId4"/>
              </a:rPr>
              <a:t>www.ca-ilg.org/BellBudgetForum</a:t>
            </a:r>
            <a:endParaRPr lang="en-US" b="0" dirty="0"/>
          </a:p>
        </p:txBody>
      </p:sp>
    </p:spTree>
    <p:extLst>
      <p:ext uri="{BB962C8B-B14F-4D97-AF65-F5344CB8AC3E}">
        <p14:creationId xmlns:p14="http://schemas.microsoft.com/office/powerpoint/2010/main" val="15807131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 Not a Panacea</a:t>
            </a:r>
            <a:endParaRPr lang="en-US" dirty="0"/>
          </a:p>
        </p:txBody>
      </p:sp>
      <p:sp>
        <p:nvSpPr>
          <p:cNvPr id="3" name="Content Placeholder 2"/>
          <p:cNvSpPr>
            <a:spLocks noGrp="1"/>
          </p:cNvSpPr>
          <p:nvPr>
            <p:ph idx="1"/>
          </p:nvPr>
        </p:nvSpPr>
        <p:spPr/>
        <p:txBody>
          <a:bodyPr/>
          <a:lstStyle/>
          <a:p>
            <a:r>
              <a:rPr lang="en-US" sz="2800" dirty="0" smtClean="0"/>
              <a:t>Meaningful community engagement is essential for community trust in stewardship of public resources and legitimacy of budget outcomes.</a:t>
            </a:r>
          </a:p>
          <a:p>
            <a:r>
              <a:rPr lang="en-US" sz="2800" dirty="0" smtClean="0"/>
              <a:t>But tough decisions by staff and elected officials are still necessary.</a:t>
            </a:r>
          </a:p>
          <a:p>
            <a:pPr lvl="1"/>
            <a:r>
              <a:rPr lang="en-US" i="1" dirty="0" smtClean="0"/>
              <a:t>Meaningful consideration of public input necessary, but one factor among many that need to be weighed by governing bodies.</a:t>
            </a:r>
            <a:endParaRPr lang="en-US" i="1"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46</a:t>
            </a:fld>
            <a:endParaRPr lang="en-US" altLang="en-US"/>
          </a:p>
        </p:txBody>
      </p:sp>
    </p:spTree>
    <p:extLst>
      <p:ext uri="{BB962C8B-B14F-4D97-AF65-F5344CB8AC3E}">
        <p14:creationId xmlns:p14="http://schemas.microsoft.com/office/powerpoint/2010/main" val="25279462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Recent IBM Report</a:t>
            </a:r>
            <a:endParaRPr lang="en-US" dirty="0"/>
          </a:p>
        </p:txBody>
      </p:sp>
      <p:sp>
        <p:nvSpPr>
          <p:cNvPr id="7" name="Content Placeholder 6"/>
          <p:cNvSpPr>
            <a:spLocks noGrp="1"/>
          </p:cNvSpPr>
          <p:nvPr>
            <p:ph idx="1"/>
          </p:nvPr>
        </p:nvSpPr>
        <p:spPr>
          <a:xfrm>
            <a:off x="1143000" y="1676400"/>
            <a:ext cx="7772400" cy="4152900"/>
          </a:xfrm>
        </p:spPr>
        <p:txBody>
          <a:bodyPr/>
          <a:lstStyle/>
          <a:p>
            <a:r>
              <a:rPr lang="en-US" sz="2400" i="1" dirty="0" smtClean="0"/>
              <a:t>Managing Budgets During Fiscal Stress: Lessons For Local Government Officials</a:t>
            </a:r>
          </a:p>
          <a:p>
            <a:pPr lvl="1"/>
            <a:r>
              <a:rPr lang="en-US" sz="2400" b="1" dirty="0" smtClean="0"/>
              <a:t>Finding: </a:t>
            </a:r>
            <a:r>
              <a:rPr lang="en-US" sz="2400" dirty="0" smtClean="0"/>
              <a:t>“Community engagement and budget transparency are important and do help, but will not supplant the need to make difficult decisions that involve costs or burdens to residents and community stakeholders.”</a:t>
            </a:r>
          </a:p>
          <a:p>
            <a:pPr lvl="1"/>
            <a:r>
              <a:rPr lang="en-US" sz="2400" b="1" dirty="0" smtClean="0"/>
              <a:t>Recommendation</a:t>
            </a:r>
            <a:r>
              <a:rPr lang="en-US" sz="2400" dirty="0" smtClean="0"/>
              <a:t>: “Foster citizen engagement to encourage widespread dissemination of fiscal information in order to enhance the legitimacy of public policy choices.”</a:t>
            </a:r>
          </a:p>
          <a:p>
            <a:pPr marL="457200" lvl="1" indent="0">
              <a:buNone/>
            </a:pPr>
            <a:r>
              <a:rPr lang="en-US" sz="1800" u="sng" dirty="0">
                <a:solidFill>
                  <a:schemeClr val="tx1"/>
                </a:solidFill>
                <a:latin typeface="+mn-lt"/>
                <a:hlinkClick r:id="rId2"/>
              </a:rPr>
              <a:t>http://www.businessofgovernment.org/report/managing-budgets-during-fiscal-stress-lessons-local-government-officials</a:t>
            </a:r>
            <a:endParaRPr lang="en-US" sz="1800" dirty="0">
              <a:solidFill>
                <a:schemeClr val="tx1"/>
              </a:solidFill>
              <a:latin typeface="+mn-lt"/>
            </a:endParaRPr>
          </a:p>
          <a:p>
            <a:pPr lvl="1"/>
            <a:endParaRPr lang="en-US" sz="2400" dirty="0" smtClean="0"/>
          </a:p>
          <a:p>
            <a:endParaRPr lang="en-US" sz="2800" dirty="0"/>
          </a:p>
        </p:txBody>
      </p:sp>
      <p:sp>
        <p:nvSpPr>
          <p:cNvPr id="5" name="Slide Number Placeholder 4"/>
          <p:cNvSpPr>
            <a:spLocks noGrp="1"/>
          </p:cNvSpPr>
          <p:nvPr>
            <p:ph type="sldNum" sz="quarter" idx="11"/>
          </p:nvPr>
        </p:nvSpPr>
        <p:spPr/>
        <p:txBody>
          <a:bodyPr/>
          <a:lstStyle/>
          <a:p>
            <a:fld id="{6333F198-A5BF-4D4E-A0A8-74530D64AB18}" type="slidenum">
              <a:rPr lang="en-US" altLang="en-US" smtClean="0"/>
              <a:pPr/>
              <a:t>47</a:t>
            </a:fld>
            <a:endParaRPr lang="en-US" altLang="en-US"/>
          </a:p>
        </p:txBody>
      </p:sp>
    </p:spTree>
    <p:extLst>
      <p:ext uri="{BB962C8B-B14F-4D97-AF65-F5344CB8AC3E}">
        <p14:creationId xmlns:p14="http://schemas.microsoft.com/office/powerpoint/2010/main" val="10954786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152400"/>
            <a:ext cx="8872530" cy="2917824"/>
          </a:xfrm>
          <a:prstGeom prst="rect">
            <a:avLst/>
          </a:prstGeom>
          <a:solidFill>
            <a:srgbClr val="6ABE6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hangingPunct="1"/>
            <a:endParaRPr lang="en-US" sz="1600" b="0">
              <a:solidFill>
                <a:prstClr val="white"/>
              </a:solidFill>
            </a:endParaRPr>
          </a:p>
        </p:txBody>
      </p:sp>
      <p:cxnSp>
        <p:nvCxnSpPr>
          <p:cNvPr id="5" name="Straight Connector 4"/>
          <p:cNvCxnSpPr/>
          <p:nvPr/>
        </p:nvCxnSpPr>
        <p:spPr>
          <a:xfrm flipH="1">
            <a:off x="0" y="6553200"/>
            <a:ext cx="9144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Subtitle 2"/>
          <p:cNvSpPr>
            <a:spLocks noGrp="1"/>
          </p:cNvSpPr>
          <p:nvPr>
            <p:ph type="subTitle" idx="1"/>
          </p:nvPr>
        </p:nvSpPr>
        <p:spPr>
          <a:xfrm>
            <a:off x="1371600" y="3556801"/>
            <a:ext cx="6400800" cy="914400"/>
          </a:xfrm>
        </p:spPr>
        <p:txBody>
          <a:bodyPr/>
          <a:lstStyle/>
          <a:p>
            <a:r>
              <a:rPr lang="en-US" sz="3200" dirty="0" smtClean="0">
                <a:solidFill>
                  <a:schemeClr val="tx1">
                    <a:lumMod val="85000"/>
                    <a:lumOff val="15000"/>
                  </a:schemeClr>
                </a:solidFill>
                <a:latin typeface="Garamond" pitchFamily="18" charset="0"/>
              </a:rPr>
              <a:t>Envision LOCAL</a:t>
            </a:r>
            <a:endParaRPr lang="en-US" sz="3200" dirty="0">
              <a:solidFill>
                <a:schemeClr val="tx1">
                  <a:lumMod val="85000"/>
                  <a:lumOff val="15000"/>
                </a:schemeClr>
              </a:solidFill>
              <a:latin typeface="Garamond" pitchFamily="18" charset="0"/>
            </a:endParaRPr>
          </a:p>
        </p:txBody>
      </p:sp>
      <p:pic>
        <p:nvPicPr>
          <p:cNvPr id="1029" name="Picture 5" descr="N:\Alexis\PIO\Strategic Planning\Marketing\Logos\StrategicPlan_Logo 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5376862"/>
            <a:ext cx="1252530" cy="148113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1714500"/>
            <a:ext cx="9144000" cy="12573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0" dirty="0" smtClean="0">
                <a:solidFill>
                  <a:prstClr val="black"/>
                </a:solidFill>
                <a:latin typeface="Adobe Garamond Pro" pitchFamily="18" charset="0"/>
              </a:rPr>
              <a:t>MONROVIA</a:t>
            </a:r>
            <a:endParaRPr lang="en-US" sz="9600" b="0" dirty="0">
              <a:solidFill>
                <a:prstClr val="black"/>
              </a:solidFill>
              <a:latin typeface="Adobe Garamond Pro" pitchFamily="18" charset="0"/>
            </a:endParaRPr>
          </a:p>
        </p:txBody>
      </p:sp>
      <p:pic>
        <p:nvPicPr>
          <p:cNvPr id="1030" name="Picture 6" descr="N:\Alexis\PIO\Strategic Planning\Art\Hous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8975"/>
            <a:ext cx="5613400" cy="205422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219200" y="304800"/>
            <a:ext cx="8686800" cy="17335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5000" b="0" dirty="0" smtClean="0">
                <a:solidFill>
                  <a:prstClr val="white"/>
                </a:solidFill>
                <a:latin typeface="Adobe Garamond Pro" pitchFamily="18" charset="0"/>
              </a:rPr>
              <a:t>PLAN</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2394" y="1198223"/>
            <a:ext cx="516366" cy="516366"/>
          </a:xfrm>
          <a:prstGeom prst="rect">
            <a:avLst/>
          </a:prstGeom>
          <a:noFill/>
          <a:ln>
            <a:noFill/>
          </a:ln>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713" y="705674"/>
            <a:ext cx="705759" cy="705759"/>
          </a:xfrm>
          <a:prstGeom prst="rect">
            <a:avLst/>
          </a:prstGeom>
          <a:noFill/>
          <a:ln>
            <a:no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4154" y="878985"/>
            <a:ext cx="594645" cy="594645"/>
          </a:xfrm>
          <a:prstGeom prst="rect">
            <a:avLst/>
          </a:prstGeom>
          <a:noFill/>
          <a:ln>
            <a:noFill/>
          </a:ln>
        </p:spPr>
      </p:pic>
    </p:spTree>
    <p:extLst>
      <p:ext uri="{BB962C8B-B14F-4D97-AF65-F5344CB8AC3E}">
        <p14:creationId xmlns:p14="http://schemas.microsoft.com/office/powerpoint/2010/main" val="1356718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2286000"/>
          </a:xfrm>
        </p:spPr>
        <p:txBody>
          <a:bodyPr/>
          <a:lstStyle/>
          <a:p>
            <a:pPr>
              <a:spcBef>
                <a:spcPts val="600"/>
              </a:spcBef>
              <a:spcAft>
                <a:spcPts val="1200"/>
              </a:spcAft>
            </a:pPr>
            <a:r>
              <a:rPr lang="en-US" b="1" dirty="0" smtClean="0">
                <a:solidFill>
                  <a:schemeClr val="tx1">
                    <a:lumMod val="75000"/>
                    <a:lumOff val="25000"/>
                  </a:schemeClr>
                </a:solidFill>
              </a:rPr>
              <a:t>Primary Goal: </a:t>
            </a:r>
            <a:r>
              <a:rPr lang="en-US" dirty="0">
                <a:solidFill>
                  <a:schemeClr val="tx1">
                    <a:lumMod val="75000"/>
                    <a:lumOff val="25000"/>
                  </a:schemeClr>
                </a:solidFill>
              </a:rPr>
              <a:t>Strategic Plan priorities and work programs guide budget decisions, including preparation of upcoming 2013-15 Budget </a:t>
            </a:r>
            <a:endParaRPr lang="en-US" dirty="0" smtClean="0">
              <a:solidFill>
                <a:schemeClr val="tx1">
                  <a:lumMod val="75000"/>
                  <a:lumOff val="25000"/>
                </a:schemeClr>
              </a:solidFill>
            </a:endParaRPr>
          </a:p>
          <a:p>
            <a:pPr>
              <a:spcBef>
                <a:spcPts val="600"/>
              </a:spcBef>
              <a:spcAft>
                <a:spcPts val="1200"/>
              </a:spcAft>
            </a:pPr>
            <a:endParaRPr lang="en-US"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04" y="855234"/>
            <a:ext cx="516366" cy="516366"/>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241" y="361041"/>
            <a:ext cx="705759" cy="705759"/>
          </a:xfrm>
          <a:prstGeom prst="rect">
            <a:avLst/>
          </a:prstGeom>
          <a:noFill/>
          <a:ln>
            <a:noFill/>
          </a:ln>
        </p:spPr>
      </p:pic>
      <p:sp>
        <p:nvSpPr>
          <p:cNvPr id="11" name="Content Placeholder 4"/>
          <p:cNvSpPr txBox="1">
            <a:spLocks/>
          </p:cNvSpPr>
          <p:nvPr/>
        </p:nvSpPr>
        <p:spPr>
          <a:xfrm>
            <a:off x="762000" y="3048000"/>
            <a:ext cx="7366084"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lvl="1" indent="0" algn="ctr" fontAlgn="auto">
              <a:spcAft>
                <a:spcPts val="0"/>
              </a:spcAft>
              <a:buFont typeface="Courier New" pitchFamily="49" charset="0"/>
              <a:buNone/>
            </a:pPr>
            <a:r>
              <a:rPr lang="en-US" sz="4000" dirty="0" smtClean="0">
                <a:solidFill>
                  <a:prstClr val="black">
                    <a:lumMod val="75000"/>
                    <a:lumOff val="25000"/>
                  </a:prstClr>
                </a:solidFill>
              </a:rPr>
              <a:t>What are the most important things for the City to focus on over the next five years?</a:t>
            </a:r>
            <a:endParaRPr lang="en-US" sz="4000" dirty="0">
              <a:solidFill>
                <a:prstClr val="black">
                  <a:lumMod val="75000"/>
                  <a:lumOff val="25000"/>
                </a:prstClr>
              </a:solidFill>
            </a:endParaRPr>
          </a:p>
        </p:txBody>
      </p:sp>
      <p:sp>
        <p:nvSpPr>
          <p:cNvPr id="12" name="Title 3"/>
          <p:cNvSpPr txBox="1">
            <a:spLocks/>
          </p:cNvSpPr>
          <p:nvPr/>
        </p:nvSpPr>
        <p:spPr>
          <a:xfrm>
            <a:off x="987796" y="561520"/>
            <a:ext cx="7699004" cy="88628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fontAlgn="auto">
              <a:spcAft>
                <a:spcPts val="0"/>
              </a:spcAft>
            </a:pPr>
            <a:r>
              <a:rPr lang="en-US" b="0" dirty="0" smtClean="0">
                <a:solidFill>
                  <a:srgbClr val="078341"/>
                </a:solidFill>
                <a:latin typeface="Adobe Garamond Pro" pitchFamily="18" charset="0"/>
              </a:rPr>
              <a:t>Strategic</a:t>
            </a:r>
            <a:r>
              <a:rPr lang="en-US" b="0" dirty="0" smtClean="0">
                <a:solidFill>
                  <a:srgbClr val="2F5897"/>
                </a:solidFill>
              </a:rPr>
              <a:t> </a:t>
            </a:r>
            <a:r>
              <a:rPr lang="en-US" b="0" dirty="0" smtClean="0">
                <a:solidFill>
                  <a:srgbClr val="078341"/>
                </a:solidFill>
                <a:latin typeface="Adobe Garamond Pro" pitchFamily="18" charset="0"/>
              </a:rPr>
              <a:t>Plan Purpose</a:t>
            </a:r>
            <a:endParaRPr lang="en-US" b="0" dirty="0">
              <a:solidFill>
                <a:srgbClr val="078341"/>
              </a:solidFill>
              <a:latin typeface="Adobe Garamond Pro"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
        <p:nvSpPr>
          <p:cNvPr id="2" name="TextBox 1"/>
          <p:cNvSpPr txBox="1"/>
          <p:nvPr/>
        </p:nvSpPr>
        <p:spPr>
          <a:xfrm>
            <a:off x="437241" y="5221795"/>
            <a:ext cx="6801759" cy="707886"/>
          </a:xfrm>
          <a:prstGeom prst="rect">
            <a:avLst/>
          </a:prstGeom>
          <a:noFill/>
          <a:ln>
            <a:solidFill>
              <a:schemeClr val="tx1"/>
            </a:solidFill>
          </a:ln>
        </p:spPr>
        <p:txBody>
          <a:bodyPr wrap="square" rtlCol="0">
            <a:spAutoFit/>
          </a:bodyPr>
          <a:lstStyle/>
          <a:p>
            <a:pPr algn="ctr"/>
            <a:r>
              <a:rPr lang="en-US" sz="2000" b="0" dirty="0">
                <a:solidFill>
                  <a:prstClr val="black"/>
                </a:solidFill>
                <a:hlinkClick r:id="rId6"/>
              </a:rPr>
              <a:t>http://www.ca-ilg.org/public-engagement-case-story/city-monrovia-budget-eduction-and-outreach-story</a:t>
            </a:r>
            <a:endParaRPr lang="en-US" sz="2000" b="0" dirty="0">
              <a:solidFill>
                <a:prstClr val="black"/>
              </a:solidFill>
            </a:endParaRPr>
          </a:p>
        </p:txBody>
      </p:sp>
    </p:spTree>
    <p:extLst>
      <p:ext uri="{BB962C8B-B14F-4D97-AF65-F5344CB8AC3E}">
        <p14:creationId xmlns:p14="http://schemas.microsoft.com/office/powerpoint/2010/main" val="915602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36"/>
          <p:cNvSpPr>
            <a:spLocks noGrp="1" noChangeArrowheads="1"/>
          </p:cNvSpPr>
          <p:nvPr>
            <p:ph type="sldNum" sz="quarter" idx="4"/>
          </p:nvPr>
        </p:nvSpPr>
        <p:spPr/>
        <p:txBody>
          <a:bodyPr/>
          <a:lstStyle/>
          <a:p>
            <a:fld id="{CC50AE25-94EF-4F24-872C-647388C66F7A}" type="slidenum">
              <a:rPr lang="en-US" altLang="en-US"/>
              <a:pPr/>
              <a:t>5</a:t>
            </a:fld>
            <a:endParaRPr lang="en-US" altLang="en-US"/>
          </a:p>
        </p:txBody>
      </p:sp>
      <p:sp>
        <p:nvSpPr>
          <p:cNvPr id="233481" name="Rectangle 9"/>
          <p:cNvSpPr>
            <a:spLocks noGrp="1" noChangeArrowheads="1"/>
          </p:cNvSpPr>
          <p:nvPr>
            <p:ph type="ctrTitle"/>
          </p:nvPr>
        </p:nvSpPr>
        <p:spPr/>
        <p:txBody>
          <a:bodyPr/>
          <a:lstStyle/>
          <a:p>
            <a:r>
              <a:rPr lang="en-US" altLang="en-US" sz="4000" dirty="0" smtClean="0"/>
              <a:t>Meaningfully Engaging the Community in the Budget Process</a:t>
            </a:r>
            <a:endParaRPr lang="en-US" altLang="en-US" dirty="0"/>
          </a:p>
        </p:txBody>
      </p:sp>
      <p:sp>
        <p:nvSpPr>
          <p:cNvPr id="2334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3484" name="Text Box 12"/>
          <p:cNvSpPr txBox="1">
            <a:spLocks noChangeArrowheads="1"/>
          </p:cNvSpPr>
          <p:nvPr/>
        </p:nvSpPr>
        <p:spPr bwMode="auto">
          <a:xfrm>
            <a:off x="3217985" y="622012"/>
            <a:ext cx="472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0" dirty="0" smtClean="0"/>
              <a:t>March 5, 2014</a:t>
            </a:r>
            <a:endParaRPr lang="en-US" altLang="en-US" sz="3200" b="0" dirty="0"/>
          </a:p>
        </p:txBody>
      </p:sp>
      <p:pic>
        <p:nvPicPr>
          <p:cNvPr id="2334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1000"/>
            <a:ext cx="116058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48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621924"/>
            <a:ext cx="507105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032" y="956416"/>
            <a:ext cx="609600" cy="609600"/>
          </a:xfrm>
          <a:prstGeom prst="rect">
            <a:avLst/>
          </a:prstGeom>
        </p:spPr>
      </p:pic>
      <p:pic>
        <p:nvPicPr>
          <p:cNvPr id="1026" name="Picture 2" descr="N:\Alexis\PIO\Strategic Planning\Marketing\Flyers\TakeAwayFlye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65" t="26453" b="6432"/>
          <a:stretch/>
        </p:blipFill>
        <p:spPr bwMode="auto">
          <a:xfrm>
            <a:off x="1401154" y="685800"/>
            <a:ext cx="6218846" cy="55802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01154" y="381899"/>
            <a:ext cx="800100" cy="84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0">
              <a:solidFill>
                <a:prstClr val="white"/>
              </a:solidFill>
            </a:endParaRPr>
          </a:p>
        </p:txBody>
      </p:sp>
      <p:sp>
        <p:nvSpPr>
          <p:cNvPr id="23" name="Rectangle 22"/>
          <p:cNvSpPr/>
          <p:nvPr/>
        </p:nvSpPr>
        <p:spPr>
          <a:xfrm>
            <a:off x="2057400" y="840592"/>
            <a:ext cx="1676400" cy="38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0">
              <a:solidFill>
                <a:prstClr val="white"/>
              </a:solidFill>
            </a:endParaRPr>
          </a:p>
        </p:txBody>
      </p:sp>
      <p:sp>
        <p:nvSpPr>
          <p:cNvPr id="26" name="Rectangle 25"/>
          <p:cNvSpPr/>
          <p:nvPr/>
        </p:nvSpPr>
        <p:spPr>
          <a:xfrm>
            <a:off x="5334000" y="608076"/>
            <a:ext cx="2514600" cy="574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0">
              <a:solidFill>
                <a:prstClr val="white"/>
              </a:solidFill>
            </a:endParaRPr>
          </a:p>
        </p:txBody>
      </p:sp>
      <p:sp>
        <p:nvSpPr>
          <p:cNvPr id="17" name="Title 1"/>
          <p:cNvSpPr txBox="1">
            <a:spLocks/>
          </p:cNvSpPr>
          <p:nvPr/>
        </p:nvSpPr>
        <p:spPr>
          <a:xfrm>
            <a:off x="152400" y="228600"/>
            <a:ext cx="8839200" cy="758952"/>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4400" b="0" dirty="0" smtClean="0">
                <a:solidFill>
                  <a:srgbClr val="078341"/>
                </a:solidFill>
                <a:effectLst>
                  <a:outerShdw blurRad="38100" dist="38100" dir="2700000" algn="tl">
                    <a:srgbClr val="000000">
                      <a:alpha val="43137"/>
                    </a:srgbClr>
                  </a:outerShdw>
                </a:effectLst>
                <a:latin typeface="Adobe Garamond Pro"/>
              </a:rPr>
              <a:t>Plan Monrovia Process</a:t>
            </a:r>
            <a:endParaRPr lang="en-US" sz="4400" b="0" dirty="0">
              <a:solidFill>
                <a:srgbClr val="078341"/>
              </a:solidFill>
              <a:effectLst>
                <a:outerShdw blurRad="38100" dist="38100" dir="2700000" algn="tl">
                  <a:srgbClr val="000000">
                    <a:alpha val="43137"/>
                  </a:srgbClr>
                </a:outerShdw>
              </a:effectLst>
              <a:latin typeface="Adobe Garamond Pro"/>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Tree>
    <p:extLst>
      <p:ext uri="{BB962C8B-B14F-4D97-AF65-F5344CB8AC3E}">
        <p14:creationId xmlns:p14="http://schemas.microsoft.com/office/powerpoint/2010/main" val="33537627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75397" y="1828800"/>
            <a:ext cx="3891803" cy="4114800"/>
          </a:xfrm>
        </p:spPr>
        <p:txBody>
          <a:bodyPr>
            <a:normAutofit/>
          </a:bodyPr>
          <a:lstStyle/>
          <a:p>
            <a:pPr marL="0" indent="0">
              <a:lnSpc>
                <a:spcPct val="90000"/>
              </a:lnSpc>
              <a:buNone/>
              <a:tabLst>
                <a:tab pos="8229600" algn="r"/>
              </a:tabLst>
            </a:pPr>
            <a:r>
              <a:rPr lang="en-US" sz="2600" dirty="0" smtClean="0">
                <a:solidFill>
                  <a:schemeClr val="tx1">
                    <a:lumMod val="75000"/>
                    <a:lumOff val="25000"/>
                  </a:schemeClr>
                </a:solidFill>
              </a:rPr>
              <a:t>The Plan Monrovia Marketing and Outreach was designed to reach the greatest number of Monrovians, so that as Council developed a final plan, you would see a greater community snapshot.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234"/>
            <a:ext cx="516366" cy="516366"/>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37" y="361041"/>
            <a:ext cx="705759" cy="705759"/>
          </a:xfrm>
          <a:prstGeom prst="rect">
            <a:avLst/>
          </a:prstGeom>
          <a:noFill/>
          <a:ln>
            <a:noFill/>
          </a:ln>
        </p:spPr>
      </p:pic>
      <p:sp>
        <p:nvSpPr>
          <p:cNvPr id="26626" name="Rectangle 2"/>
          <p:cNvSpPr>
            <a:spLocks noGrp="1" noChangeArrowheads="1"/>
          </p:cNvSpPr>
          <p:nvPr>
            <p:ph type="title"/>
          </p:nvPr>
        </p:nvSpPr>
        <p:spPr>
          <a:xfrm>
            <a:off x="987796" y="342900"/>
            <a:ext cx="7851404" cy="1104900"/>
          </a:xfrm>
        </p:spPr>
        <p:txBody>
          <a:bodyPr>
            <a:normAutofit/>
          </a:bodyPr>
          <a:lstStyle/>
          <a:p>
            <a:pPr algn="l"/>
            <a:r>
              <a:rPr lang="en-US" dirty="0" smtClean="0">
                <a:solidFill>
                  <a:srgbClr val="078341"/>
                </a:solidFill>
                <a:latin typeface="Adobe Garamond Pro" pitchFamily="18" charset="0"/>
              </a:rPr>
              <a:t>Marketing &amp; Outreach</a:t>
            </a:r>
            <a:endParaRPr lang="en-US" dirty="0">
              <a:solidFill>
                <a:srgbClr val="078341"/>
              </a:solidFill>
              <a:latin typeface="Adobe Garamond Pro" pitchFamily="18" charset="0"/>
            </a:endParaRPr>
          </a:p>
        </p:txBody>
      </p:sp>
      <p:pic>
        <p:nvPicPr>
          <p:cNvPr id="1026" name="Picture 2" descr="N:\Alexis\PIO\Strategic Planning\Marketing\Icons\abstractcityconcept2 [Conver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926" y="1371600"/>
            <a:ext cx="4531085" cy="4872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Tree>
    <p:extLst>
      <p:ext uri="{BB962C8B-B14F-4D97-AF65-F5344CB8AC3E}">
        <p14:creationId xmlns:p14="http://schemas.microsoft.com/office/powerpoint/2010/main" val="115107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75397" y="1828800"/>
            <a:ext cx="8692403" cy="4375540"/>
          </a:xfrm>
        </p:spPr>
        <p:txBody>
          <a:bodyPr>
            <a:normAutofit/>
          </a:bodyPr>
          <a:lstStyle/>
          <a:p>
            <a:pPr marL="0" indent="0">
              <a:lnSpc>
                <a:spcPct val="90000"/>
              </a:lnSpc>
              <a:buNone/>
              <a:tabLst>
                <a:tab pos="8229600" algn="r"/>
              </a:tabLst>
            </a:pPr>
            <a:r>
              <a:rPr lang="en-US" sz="3200" b="1" u="sng" dirty="0" smtClean="0">
                <a:solidFill>
                  <a:schemeClr val="tx1">
                    <a:lumMod val="75000"/>
                    <a:lumOff val="25000"/>
                  </a:schemeClr>
                </a:solidFill>
              </a:rPr>
              <a:t>Traditional / Low Tech Marketing</a:t>
            </a:r>
          </a:p>
          <a:p>
            <a:pPr>
              <a:lnSpc>
                <a:spcPct val="90000"/>
              </a:lnSpc>
              <a:tabLst>
                <a:tab pos="8229600" algn="r"/>
              </a:tabLst>
            </a:pPr>
            <a:r>
              <a:rPr lang="en-US" sz="2600" dirty="0" smtClean="0">
                <a:solidFill>
                  <a:schemeClr val="tx1">
                    <a:lumMod val="75000"/>
                    <a:lumOff val="25000"/>
                  </a:schemeClr>
                </a:solidFill>
              </a:rPr>
              <a:t>Trifold Brochure</a:t>
            </a:r>
          </a:p>
          <a:p>
            <a:pPr>
              <a:lnSpc>
                <a:spcPct val="90000"/>
              </a:lnSpc>
              <a:tabLst>
                <a:tab pos="8229600" algn="r"/>
              </a:tabLst>
            </a:pPr>
            <a:r>
              <a:rPr lang="en-US" sz="2600" dirty="0" smtClean="0">
                <a:solidFill>
                  <a:schemeClr val="tx1">
                    <a:lumMod val="75000"/>
                    <a:lumOff val="25000"/>
                  </a:schemeClr>
                </a:solidFill>
              </a:rPr>
              <a:t>Flyers</a:t>
            </a:r>
          </a:p>
          <a:p>
            <a:pPr>
              <a:lnSpc>
                <a:spcPct val="90000"/>
              </a:lnSpc>
              <a:tabLst>
                <a:tab pos="8229600" algn="r"/>
              </a:tabLst>
            </a:pPr>
            <a:r>
              <a:rPr lang="en-US" sz="2600" dirty="0" smtClean="0">
                <a:solidFill>
                  <a:schemeClr val="tx1">
                    <a:lumMod val="75000"/>
                    <a:lumOff val="25000"/>
                  </a:schemeClr>
                </a:solidFill>
              </a:rPr>
              <a:t>Posters</a:t>
            </a:r>
          </a:p>
          <a:p>
            <a:pPr>
              <a:lnSpc>
                <a:spcPct val="90000"/>
              </a:lnSpc>
              <a:tabLst>
                <a:tab pos="8229600" algn="r"/>
              </a:tabLst>
            </a:pPr>
            <a:r>
              <a:rPr lang="en-US" sz="2600" dirty="0" smtClean="0">
                <a:solidFill>
                  <a:schemeClr val="tx1">
                    <a:lumMod val="75000"/>
                    <a:lumOff val="25000"/>
                  </a:schemeClr>
                </a:solidFill>
              </a:rPr>
              <a:t>Postcards</a:t>
            </a:r>
          </a:p>
          <a:p>
            <a:pPr>
              <a:lnSpc>
                <a:spcPct val="90000"/>
              </a:lnSpc>
              <a:tabLst>
                <a:tab pos="8229600" algn="r"/>
              </a:tabLst>
            </a:pPr>
            <a:r>
              <a:rPr lang="en-US" sz="2600" dirty="0" smtClean="0">
                <a:solidFill>
                  <a:schemeClr val="tx1">
                    <a:lumMod val="75000"/>
                    <a:lumOff val="25000"/>
                  </a:schemeClr>
                </a:solidFill>
              </a:rPr>
              <a:t>Banners</a:t>
            </a:r>
          </a:p>
          <a:p>
            <a:pPr>
              <a:lnSpc>
                <a:spcPct val="90000"/>
              </a:lnSpc>
              <a:tabLst>
                <a:tab pos="8229600" algn="r"/>
              </a:tabLst>
            </a:pPr>
            <a:r>
              <a:rPr lang="en-US" sz="2600" dirty="0" smtClean="0">
                <a:solidFill>
                  <a:schemeClr val="tx1">
                    <a:lumMod val="75000"/>
                    <a:lumOff val="25000"/>
                  </a:schemeClr>
                </a:solidFill>
              </a:rPr>
              <a:t>Community Roadshow </a:t>
            </a:r>
            <a:br>
              <a:rPr lang="en-US" sz="2600" dirty="0" smtClean="0">
                <a:solidFill>
                  <a:schemeClr val="tx1">
                    <a:lumMod val="75000"/>
                    <a:lumOff val="25000"/>
                  </a:schemeClr>
                </a:solidFill>
              </a:rPr>
            </a:br>
            <a:r>
              <a:rPr lang="en-US" sz="2600" dirty="0" smtClean="0">
                <a:solidFill>
                  <a:schemeClr val="tx1">
                    <a:lumMod val="75000"/>
                    <a:lumOff val="25000"/>
                  </a:schemeClr>
                </a:solidFill>
              </a:rPr>
              <a:t>presentations</a:t>
            </a:r>
          </a:p>
          <a:p>
            <a:pPr>
              <a:lnSpc>
                <a:spcPct val="90000"/>
              </a:lnSpc>
              <a:tabLst>
                <a:tab pos="8229600" algn="r"/>
              </a:tabLst>
            </a:pPr>
            <a:r>
              <a:rPr lang="en-US" sz="2600" dirty="0" smtClean="0">
                <a:solidFill>
                  <a:schemeClr val="tx1">
                    <a:lumMod val="75000"/>
                    <a:lumOff val="25000"/>
                  </a:schemeClr>
                </a:solidFill>
              </a:rPr>
              <a:t>Email / Phone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234"/>
            <a:ext cx="516366" cy="516366"/>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37" y="361041"/>
            <a:ext cx="705759" cy="705759"/>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0" y="5422724"/>
            <a:ext cx="9220200" cy="1563232"/>
          </a:xfrm>
          <a:prstGeom prst="rect">
            <a:avLst/>
          </a:prstGeom>
        </p:spPr>
      </p:pic>
      <p:sp>
        <p:nvSpPr>
          <p:cNvPr id="26626" name="Rectangle 2"/>
          <p:cNvSpPr>
            <a:spLocks noGrp="1" noChangeArrowheads="1"/>
          </p:cNvSpPr>
          <p:nvPr>
            <p:ph type="title"/>
          </p:nvPr>
        </p:nvSpPr>
        <p:spPr>
          <a:xfrm>
            <a:off x="987796" y="304800"/>
            <a:ext cx="7851404" cy="1104900"/>
          </a:xfrm>
        </p:spPr>
        <p:txBody>
          <a:bodyPr>
            <a:normAutofit/>
          </a:bodyPr>
          <a:lstStyle/>
          <a:p>
            <a:pPr algn="l"/>
            <a:r>
              <a:rPr lang="en-US" dirty="0" smtClean="0">
                <a:solidFill>
                  <a:srgbClr val="078341"/>
                </a:solidFill>
                <a:latin typeface="Adobe Garamond Pro" pitchFamily="18" charset="0"/>
              </a:rPr>
              <a:t>Marketing &amp; Outreach</a:t>
            </a:r>
            <a:endParaRPr lang="en-US" dirty="0">
              <a:solidFill>
                <a:srgbClr val="078341"/>
              </a:solidFill>
              <a:latin typeface="Adobe Garamond Pro" pitchFamily="18" charset="0"/>
            </a:endParaRPr>
          </a:p>
        </p:txBody>
      </p:sp>
      <p:pic>
        <p:nvPicPr>
          <p:cNvPr id="2051" name="Picture 3" descr="N:\Alexis\PIO\Strategic Planning\Marketing\Icons\PostcardCapture.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3" t="815" r="592"/>
          <a:stretch/>
        </p:blipFill>
        <p:spPr bwMode="auto">
          <a:xfrm>
            <a:off x="4566970" y="2536521"/>
            <a:ext cx="4019622" cy="286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9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75397" y="1828800"/>
            <a:ext cx="8692403" cy="4375540"/>
          </a:xfrm>
        </p:spPr>
        <p:txBody>
          <a:bodyPr>
            <a:normAutofit/>
          </a:bodyPr>
          <a:lstStyle/>
          <a:p>
            <a:pPr marL="0" indent="0">
              <a:lnSpc>
                <a:spcPct val="90000"/>
              </a:lnSpc>
              <a:buNone/>
              <a:tabLst>
                <a:tab pos="8229600" algn="r"/>
              </a:tabLst>
            </a:pPr>
            <a:r>
              <a:rPr lang="en-US" sz="3200" b="1" u="sng" dirty="0" smtClean="0">
                <a:solidFill>
                  <a:schemeClr val="tx1">
                    <a:lumMod val="75000"/>
                    <a:lumOff val="25000"/>
                  </a:schemeClr>
                </a:solidFill>
              </a:rPr>
              <a:t>Out of the Box / High Tech Marketing</a:t>
            </a:r>
          </a:p>
          <a:p>
            <a:pPr>
              <a:lnSpc>
                <a:spcPct val="90000"/>
              </a:lnSpc>
              <a:tabLst>
                <a:tab pos="8229600" algn="r"/>
              </a:tabLst>
            </a:pPr>
            <a:r>
              <a:rPr lang="en-US" sz="2600" dirty="0" smtClean="0">
                <a:solidFill>
                  <a:schemeClr val="tx1">
                    <a:lumMod val="75000"/>
                    <a:lumOff val="25000"/>
                  </a:schemeClr>
                </a:solidFill>
              </a:rPr>
              <a:t>City of Monrovia website</a:t>
            </a:r>
          </a:p>
          <a:p>
            <a:pPr>
              <a:lnSpc>
                <a:spcPct val="90000"/>
              </a:lnSpc>
              <a:tabLst>
                <a:tab pos="8229600" algn="r"/>
              </a:tabLst>
            </a:pPr>
            <a:r>
              <a:rPr lang="en-US" sz="2600" dirty="0" smtClean="0">
                <a:solidFill>
                  <a:schemeClr val="tx1">
                    <a:lumMod val="75000"/>
                    <a:lumOff val="25000"/>
                  </a:schemeClr>
                </a:solidFill>
              </a:rPr>
              <a:t>Twitter, @</a:t>
            </a:r>
            <a:r>
              <a:rPr lang="en-US" sz="2600" dirty="0" err="1" smtClean="0">
                <a:solidFill>
                  <a:schemeClr val="tx1">
                    <a:lumMod val="75000"/>
                    <a:lumOff val="25000"/>
                  </a:schemeClr>
                </a:solidFill>
              </a:rPr>
              <a:t>MonroviaCA</a:t>
            </a:r>
            <a:r>
              <a:rPr lang="en-US" sz="2600" dirty="0" smtClean="0">
                <a:solidFill>
                  <a:schemeClr val="tx1">
                    <a:lumMod val="75000"/>
                    <a:lumOff val="25000"/>
                  </a:schemeClr>
                </a:solidFill>
              </a:rPr>
              <a:t>, #</a:t>
            </a:r>
            <a:r>
              <a:rPr lang="en-US" sz="2600" dirty="0" err="1" smtClean="0">
                <a:solidFill>
                  <a:schemeClr val="tx1">
                    <a:lumMod val="75000"/>
                    <a:lumOff val="25000"/>
                  </a:schemeClr>
                </a:solidFill>
              </a:rPr>
              <a:t>PlanMonrovia</a:t>
            </a:r>
            <a:endParaRPr lang="en-US" sz="2600" dirty="0" smtClean="0">
              <a:solidFill>
                <a:schemeClr val="tx1">
                  <a:lumMod val="75000"/>
                  <a:lumOff val="25000"/>
                </a:schemeClr>
              </a:solidFill>
            </a:endParaRPr>
          </a:p>
          <a:p>
            <a:pPr>
              <a:lnSpc>
                <a:spcPct val="90000"/>
              </a:lnSpc>
              <a:tabLst>
                <a:tab pos="8229600" algn="r"/>
              </a:tabLst>
            </a:pPr>
            <a:r>
              <a:rPr lang="en-US" sz="2600" dirty="0">
                <a:solidFill>
                  <a:schemeClr val="tx1">
                    <a:lumMod val="75000"/>
                    <a:lumOff val="25000"/>
                  </a:schemeClr>
                </a:solidFill>
              </a:rPr>
              <a:t>Facebook, City of </a:t>
            </a:r>
            <a:r>
              <a:rPr lang="en-US" sz="2600" dirty="0" smtClean="0">
                <a:solidFill>
                  <a:schemeClr val="tx1">
                    <a:lumMod val="75000"/>
                    <a:lumOff val="25000"/>
                  </a:schemeClr>
                </a:solidFill>
              </a:rPr>
              <a:t>Monrovia</a:t>
            </a:r>
          </a:p>
          <a:p>
            <a:pPr>
              <a:lnSpc>
                <a:spcPct val="90000"/>
              </a:lnSpc>
              <a:tabLst>
                <a:tab pos="8229600" algn="r"/>
              </a:tabLst>
            </a:pPr>
            <a:r>
              <a:rPr lang="en-US" sz="2600" dirty="0" smtClean="0">
                <a:solidFill>
                  <a:schemeClr val="tx1">
                    <a:lumMod val="75000"/>
                    <a:lumOff val="25000"/>
                  </a:schemeClr>
                </a:solidFill>
              </a:rPr>
              <a:t>Textizen</a:t>
            </a:r>
          </a:p>
          <a:p>
            <a:pPr>
              <a:lnSpc>
                <a:spcPct val="90000"/>
              </a:lnSpc>
              <a:tabLst>
                <a:tab pos="8229600" algn="r"/>
              </a:tabLst>
            </a:pPr>
            <a:r>
              <a:rPr lang="en-US" sz="2600" dirty="0" err="1" smtClean="0">
                <a:solidFill>
                  <a:schemeClr val="tx1">
                    <a:lumMod val="75000"/>
                    <a:lumOff val="25000"/>
                  </a:schemeClr>
                </a:solidFill>
              </a:rPr>
              <a:t>MindMixer</a:t>
            </a:r>
            <a:r>
              <a:rPr lang="en-US" sz="2600" dirty="0" smtClean="0">
                <a:solidFill>
                  <a:schemeClr val="tx1">
                    <a:lumMod val="75000"/>
                    <a:lumOff val="25000"/>
                  </a:schemeClr>
                </a:solidFill>
              </a:rPr>
              <a:t> (web)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5234"/>
            <a:ext cx="516366" cy="516366"/>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037" y="361041"/>
            <a:ext cx="705759" cy="705759"/>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0" y="5422724"/>
            <a:ext cx="9220200" cy="1563232"/>
          </a:xfrm>
          <a:prstGeom prst="rect">
            <a:avLst/>
          </a:prstGeom>
        </p:spPr>
      </p:pic>
      <p:sp>
        <p:nvSpPr>
          <p:cNvPr id="26626" name="Rectangle 2"/>
          <p:cNvSpPr>
            <a:spLocks noGrp="1" noChangeArrowheads="1"/>
          </p:cNvSpPr>
          <p:nvPr>
            <p:ph type="title"/>
          </p:nvPr>
        </p:nvSpPr>
        <p:spPr>
          <a:xfrm>
            <a:off x="959221" y="342900"/>
            <a:ext cx="7851404" cy="1104900"/>
          </a:xfrm>
        </p:spPr>
        <p:txBody>
          <a:bodyPr>
            <a:normAutofit/>
          </a:bodyPr>
          <a:lstStyle/>
          <a:p>
            <a:pPr algn="l"/>
            <a:r>
              <a:rPr lang="en-US" dirty="0" smtClean="0">
                <a:solidFill>
                  <a:srgbClr val="078341"/>
                </a:solidFill>
                <a:latin typeface="Adobe Garamond Pro" pitchFamily="18" charset="0"/>
              </a:rPr>
              <a:t>Marketing &amp; Outreach</a:t>
            </a:r>
            <a:endParaRPr lang="en-US" dirty="0">
              <a:solidFill>
                <a:srgbClr val="078341"/>
              </a:solidFill>
              <a:latin typeface="Adobe Garamond Pro" pitchFamily="18" charset="0"/>
            </a:endParaRPr>
          </a:p>
        </p:txBody>
      </p:sp>
      <p:pic>
        <p:nvPicPr>
          <p:cNvPr id="3074" name="Picture 2" descr="N:\Alexis\PIO\Strategic Planning\Marketing\Icons\Textiz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054" y="3124200"/>
            <a:ext cx="1516577" cy="29860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4267200"/>
            <a:ext cx="2559756" cy="172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46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657600" y="1066800"/>
            <a:ext cx="5410200" cy="4527940"/>
          </a:xfrm>
        </p:spPr>
        <p:txBody>
          <a:bodyPr rtlCol="0">
            <a:normAutofit fontScale="92500" lnSpcReduction="20000"/>
          </a:bodyPr>
          <a:lstStyle/>
          <a:p>
            <a:pPr fontAlgn="auto">
              <a:lnSpc>
                <a:spcPct val="90000"/>
              </a:lnSpc>
              <a:spcAft>
                <a:spcPts val="0"/>
              </a:spcAft>
              <a:buFont typeface="Arial" pitchFamily="34" charset="0"/>
              <a:buChar char="•"/>
              <a:tabLst>
                <a:tab pos="8229600" algn="r"/>
              </a:tabLst>
              <a:defRPr/>
            </a:pPr>
            <a:endParaRPr lang="en-US" sz="2200" spc="-15" dirty="0" smtClean="0">
              <a:solidFill>
                <a:schemeClr val="tx1">
                  <a:lumMod val="75000"/>
                  <a:lumOff val="25000"/>
                </a:schemeClr>
              </a:solidFill>
              <a:ea typeface="Times New Roman"/>
              <a:cs typeface="Times New Roman"/>
            </a:endParaRPr>
          </a:p>
          <a:p>
            <a:pPr marL="0" indent="0" fontAlgn="auto">
              <a:lnSpc>
                <a:spcPct val="90000"/>
              </a:lnSpc>
              <a:spcAft>
                <a:spcPts val="0"/>
              </a:spcAft>
              <a:buFont typeface="Arial" pitchFamily="34" charset="0"/>
              <a:buNone/>
              <a:tabLst>
                <a:tab pos="8229600" algn="r"/>
              </a:tabLst>
              <a:defRPr/>
            </a:pPr>
            <a:endParaRPr lang="en-US" sz="1000" spc="-15" dirty="0" smtClean="0">
              <a:solidFill>
                <a:schemeClr val="tx1">
                  <a:lumMod val="75000"/>
                  <a:lumOff val="25000"/>
                </a:schemeClr>
              </a:solidFill>
              <a:ea typeface="Times New Roman"/>
              <a:cs typeface="Times New Roman"/>
            </a:endParaRPr>
          </a:p>
          <a:p>
            <a:pPr marL="0" indent="0" fontAlgn="auto">
              <a:lnSpc>
                <a:spcPct val="90000"/>
              </a:lnSpc>
              <a:spcAft>
                <a:spcPts val="0"/>
              </a:spcAft>
              <a:buFont typeface="Arial" pitchFamily="34" charset="0"/>
              <a:buNone/>
              <a:tabLst>
                <a:tab pos="8229600" algn="r"/>
              </a:tabLst>
              <a:defRPr/>
            </a:pPr>
            <a:r>
              <a:rPr lang="en-US" sz="2200" b="1" spc="-15" dirty="0" smtClean="0">
                <a:solidFill>
                  <a:srgbClr val="078341"/>
                </a:solidFill>
                <a:ea typeface="Times New Roman"/>
                <a:cs typeface="Times New Roman"/>
              </a:rPr>
              <a:t>Over 60,000 </a:t>
            </a:r>
            <a:r>
              <a:rPr lang="en-US" sz="2200" spc="-15" dirty="0" smtClean="0">
                <a:solidFill>
                  <a:schemeClr val="tx1">
                    <a:lumMod val="75000"/>
                    <a:lumOff val="25000"/>
                  </a:schemeClr>
                </a:solidFill>
                <a:ea typeface="Times New Roman"/>
                <a:cs typeface="Times New Roman"/>
              </a:rPr>
              <a:t>potential stakeholders were reached through various mediums such as:</a:t>
            </a:r>
          </a:p>
          <a:p>
            <a:pPr marL="0" indent="0" fontAlgn="auto">
              <a:lnSpc>
                <a:spcPct val="90000"/>
              </a:lnSpc>
              <a:spcAft>
                <a:spcPts val="0"/>
              </a:spcAft>
              <a:buFont typeface="Arial" pitchFamily="34" charset="0"/>
              <a:buNone/>
              <a:tabLst>
                <a:tab pos="8229600" algn="r"/>
              </a:tabLst>
              <a:defRPr/>
            </a:pPr>
            <a:endParaRPr lang="en-US" sz="1900" b="1" u="sng" dirty="0">
              <a:solidFill>
                <a:schemeClr val="tx1">
                  <a:lumMod val="75000"/>
                  <a:lumOff val="25000"/>
                </a:schemeClr>
              </a:solidFill>
            </a:endParaRPr>
          </a:p>
          <a:p>
            <a:pPr lvl="1" fontAlgn="auto">
              <a:spcAft>
                <a:spcPts val="0"/>
              </a:spcAft>
              <a:buFont typeface="Wingdings" pitchFamily="2" charset="2"/>
              <a:buChar char="ü"/>
              <a:defRPr/>
            </a:pPr>
            <a:r>
              <a:rPr lang="en-US" sz="2200" dirty="0">
                <a:solidFill>
                  <a:schemeClr val="tx1">
                    <a:lumMod val="75000"/>
                    <a:lumOff val="25000"/>
                  </a:schemeClr>
                </a:solidFill>
              </a:rPr>
              <a:t>Road Show Outreach- </a:t>
            </a:r>
            <a:r>
              <a:rPr lang="en-US" sz="2200" b="1" dirty="0" smtClean="0">
                <a:solidFill>
                  <a:srgbClr val="078341"/>
                </a:solidFill>
              </a:rPr>
              <a:t>6,118</a:t>
            </a:r>
            <a:r>
              <a:rPr lang="en-US" sz="2200" dirty="0" smtClean="0"/>
              <a:t> </a:t>
            </a:r>
            <a:r>
              <a:rPr lang="en-US" sz="2200" dirty="0" smtClean="0">
                <a:solidFill>
                  <a:schemeClr val="tx1">
                    <a:lumMod val="75000"/>
                    <a:lumOff val="25000"/>
                  </a:schemeClr>
                </a:solidFill>
              </a:rPr>
              <a:t>people directly reached</a:t>
            </a:r>
          </a:p>
          <a:p>
            <a:pPr lvl="1" fontAlgn="auto">
              <a:spcAft>
                <a:spcPts val="0"/>
              </a:spcAft>
              <a:buFont typeface="Wingdings" pitchFamily="2" charset="2"/>
              <a:buChar char="ü"/>
              <a:defRPr/>
            </a:pPr>
            <a:endParaRPr lang="en-US" sz="1000" dirty="0">
              <a:solidFill>
                <a:schemeClr val="tx1">
                  <a:lumMod val="75000"/>
                  <a:lumOff val="25000"/>
                </a:schemeClr>
              </a:solidFill>
            </a:endParaRPr>
          </a:p>
          <a:p>
            <a:pPr lvl="1" fontAlgn="auto">
              <a:spcAft>
                <a:spcPts val="0"/>
              </a:spcAft>
              <a:buFont typeface="Wingdings" pitchFamily="2" charset="2"/>
              <a:buChar char="ü"/>
              <a:defRPr/>
            </a:pPr>
            <a:r>
              <a:rPr lang="en-US" sz="2200" dirty="0">
                <a:solidFill>
                  <a:schemeClr val="tx1">
                    <a:lumMod val="75000"/>
                    <a:lumOff val="25000"/>
                  </a:schemeClr>
                </a:solidFill>
              </a:rPr>
              <a:t>Written Surveys- Over</a:t>
            </a:r>
            <a:r>
              <a:rPr lang="en-US" sz="2200" b="1" dirty="0">
                <a:solidFill>
                  <a:srgbClr val="078341"/>
                </a:solidFill>
              </a:rPr>
              <a:t> 10,000 </a:t>
            </a:r>
            <a:r>
              <a:rPr lang="en-US" sz="2200" dirty="0">
                <a:solidFill>
                  <a:schemeClr val="tx1">
                    <a:lumMod val="75000"/>
                    <a:lumOff val="25000"/>
                  </a:schemeClr>
                </a:solidFill>
              </a:rPr>
              <a:t>surveys were distributed </a:t>
            </a:r>
            <a:r>
              <a:rPr lang="en-US" sz="2200" dirty="0" smtClean="0">
                <a:solidFill>
                  <a:schemeClr val="tx1">
                    <a:lumMod val="75000"/>
                    <a:lumOff val="25000"/>
                  </a:schemeClr>
                </a:solidFill>
              </a:rPr>
              <a:t>with over 200 responses</a:t>
            </a:r>
          </a:p>
          <a:p>
            <a:pPr lvl="1" fontAlgn="auto">
              <a:spcAft>
                <a:spcPts val="0"/>
              </a:spcAft>
              <a:buFont typeface="Wingdings" pitchFamily="2" charset="2"/>
              <a:buChar char="ü"/>
              <a:defRPr/>
            </a:pPr>
            <a:endParaRPr lang="en-US" sz="1000" dirty="0">
              <a:solidFill>
                <a:schemeClr val="tx1">
                  <a:lumMod val="75000"/>
                  <a:lumOff val="25000"/>
                </a:schemeClr>
              </a:solidFill>
            </a:endParaRPr>
          </a:p>
          <a:p>
            <a:pPr lvl="1" fontAlgn="auto">
              <a:spcAft>
                <a:spcPts val="0"/>
              </a:spcAft>
              <a:buFont typeface="Wingdings" pitchFamily="2" charset="2"/>
              <a:buChar char="ü"/>
              <a:defRPr/>
            </a:pPr>
            <a:r>
              <a:rPr lang="en-US" sz="2200" dirty="0">
                <a:solidFill>
                  <a:schemeClr val="tx1">
                    <a:lumMod val="75000"/>
                    <a:lumOff val="25000"/>
                  </a:schemeClr>
                </a:solidFill>
              </a:rPr>
              <a:t>Community/Public Workshops- </a:t>
            </a:r>
            <a:r>
              <a:rPr lang="en-US" sz="2200" b="1" dirty="0">
                <a:solidFill>
                  <a:srgbClr val="078341"/>
                </a:solidFill>
              </a:rPr>
              <a:t>160</a:t>
            </a:r>
            <a:r>
              <a:rPr lang="en-US" sz="2200" dirty="0">
                <a:solidFill>
                  <a:schemeClr val="tx1">
                    <a:lumMod val="75000"/>
                    <a:lumOff val="25000"/>
                  </a:schemeClr>
                </a:solidFill>
              </a:rPr>
              <a:t> participated </a:t>
            </a:r>
            <a:endParaRPr lang="en-US" sz="2200" dirty="0" smtClean="0">
              <a:solidFill>
                <a:schemeClr val="tx1">
                  <a:lumMod val="75000"/>
                  <a:lumOff val="25000"/>
                </a:schemeClr>
              </a:solidFill>
            </a:endParaRPr>
          </a:p>
          <a:p>
            <a:pPr lvl="1" fontAlgn="auto">
              <a:spcAft>
                <a:spcPts val="0"/>
              </a:spcAft>
              <a:buFont typeface="Wingdings" pitchFamily="2" charset="2"/>
              <a:buChar char="ü"/>
              <a:defRPr/>
            </a:pPr>
            <a:endParaRPr lang="en-US" sz="1000" dirty="0">
              <a:solidFill>
                <a:schemeClr val="tx1">
                  <a:lumMod val="75000"/>
                  <a:lumOff val="25000"/>
                </a:schemeClr>
              </a:solidFill>
            </a:endParaRPr>
          </a:p>
          <a:p>
            <a:pPr lvl="1" fontAlgn="auto">
              <a:spcAft>
                <a:spcPts val="0"/>
              </a:spcAft>
              <a:buFont typeface="Wingdings" pitchFamily="2" charset="2"/>
              <a:buChar char="ü"/>
              <a:defRPr/>
            </a:pPr>
            <a:r>
              <a:rPr lang="en-US" sz="2200" dirty="0">
                <a:solidFill>
                  <a:schemeClr val="tx1">
                    <a:lumMod val="75000"/>
                    <a:lumOff val="25000"/>
                  </a:schemeClr>
                </a:solidFill>
              </a:rPr>
              <a:t>PlanMonrovia.org- </a:t>
            </a:r>
            <a:r>
              <a:rPr lang="en-US" sz="2200" b="1" dirty="0">
                <a:solidFill>
                  <a:srgbClr val="078341"/>
                </a:solidFill>
              </a:rPr>
              <a:t>164</a:t>
            </a:r>
            <a:r>
              <a:rPr lang="en-US" sz="2200" dirty="0">
                <a:solidFill>
                  <a:schemeClr val="tx1">
                    <a:lumMod val="75000"/>
                    <a:lumOff val="25000"/>
                  </a:schemeClr>
                </a:solidFill>
              </a:rPr>
              <a:t> participated </a:t>
            </a:r>
            <a:endParaRPr lang="en-US" sz="2200" dirty="0" smtClean="0">
              <a:solidFill>
                <a:schemeClr val="tx1">
                  <a:lumMod val="75000"/>
                  <a:lumOff val="25000"/>
                </a:schemeClr>
              </a:solidFill>
            </a:endParaRPr>
          </a:p>
          <a:p>
            <a:pPr lvl="1" fontAlgn="auto">
              <a:spcAft>
                <a:spcPts val="0"/>
              </a:spcAft>
              <a:buFont typeface="Wingdings" pitchFamily="2" charset="2"/>
              <a:buChar char="ü"/>
              <a:defRPr/>
            </a:pPr>
            <a:endParaRPr lang="en-US" sz="900" dirty="0">
              <a:solidFill>
                <a:schemeClr val="tx1">
                  <a:lumMod val="75000"/>
                  <a:lumOff val="25000"/>
                </a:schemeClr>
              </a:solidFill>
            </a:endParaRPr>
          </a:p>
          <a:p>
            <a:pPr lvl="1" fontAlgn="auto">
              <a:spcAft>
                <a:spcPts val="0"/>
              </a:spcAft>
              <a:buFont typeface="Wingdings" pitchFamily="2" charset="2"/>
              <a:buChar char="ü"/>
              <a:defRPr/>
            </a:pPr>
            <a:r>
              <a:rPr lang="en-US" sz="2200" dirty="0" smtClean="0">
                <a:solidFill>
                  <a:schemeClr val="tx1">
                    <a:lumMod val="75000"/>
                    <a:lumOff val="25000"/>
                  </a:schemeClr>
                </a:solidFill>
              </a:rPr>
              <a:t>Press and marketing – </a:t>
            </a:r>
            <a:r>
              <a:rPr lang="en-US" sz="2200" dirty="0" err="1" smtClean="0">
                <a:solidFill>
                  <a:schemeClr val="tx1">
                    <a:lumMod val="75000"/>
                    <a:lumOff val="25000"/>
                  </a:schemeClr>
                </a:solidFill>
              </a:rPr>
              <a:t>Approx</a:t>
            </a:r>
            <a:r>
              <a:rPr lang="en-US" sz="2200" b="1" dirty="0" smtClean="0">
                <a:solidFill>
                  <a:srgbClr val="078341"/>
                </a:solidFill>
              </a:rPr>
              <a:t> 45,000 </a:t>
            </a:r>
            <a:r>
              <a:rPr lang="en-US" sz="2200" dirty="0" smtClean="0">
                <a:solidFill>
                  <a:schemeClr val="tx1">
                    <a:lumMod val="75000"/>
                    <a:lumOff val="25000"/>
                  </a:schemeClr>
                </a:solidFill>
              </a:rPr>
              <a:t>received </a:t>
            </a:r>
            <a:r>
              <a:rPr lang="en-US" sz="2200" dirty="0">
                <a:solidFill>
                  <a:schemeClr val="tx1">
                    <a:lumMod val="75000"/>
                    <a:lumOff val="25000"/>
                  </a:schemeClr>
                </a:solidFill>
              </a:rPr>
              <a:t>information on </a:t>
            </a:r>
            <a:r>
              <a:rPr lang="en-US" sz="2200" dirty="0" err="1">
                <a:solidFill>
                  <a:schemeClr val="tx1">
                    <a:lumMod val="75000"/>
                    <a:lumOff val="25000"/>
                  </a:schemeClr>
                </a:solidFill>
              </a:rPr>
              <a:t>PlanMonrovia</a:t>
            </a:r>
            <a:r>
              <a:rPr lang="en-US" sz="2200" dirty="0">
                <a:solidFill>
                  <a:schemeClr val="tx1">
                    <a:lumMod val="75000"/>
                    <a:lumOff val="25000"/>
                  </a:schemeClr>
                </a:solidFill>
              </a:rPr>
              <a:t> </a:t>
            </a:r>
            <a:endParaRPr lang="en-US" sz="1700" dirty="0">
              <a:solidFill>
                <a:schemeClr val="tx1">
                  <a:lumMod val="75000"/>
                  <a:lumOff val="25000"/>
                </a:schemeClr>
              </a:solidFill>
            </a:endParaRPr>
          </a:p>
        </p:txBody>
      </p:sp>
      <p:pic>
        <p:nvPicPr>
          <p:cNvPr id="34818" name="Picture 5"/>
          <p:cNvPicPr>
            <a:picLocks noChangeAspect="1"/>
          </p:cNvPicPr>
          <p:nvPr/>
        </p:nvPicPr>
        <p:blipFill>
          <a:blip r:embed="rId3" cstate="print"/>
          <a:srcRect/>
          <a:stretch>
            <a:fillRect/>
          </a:stretch>
        </p:blipFill>
        <p:spPr bwMode="auto">
          <a:xfrm>
            <a:off x="0" y="855663"/>
            <a:ext cx="515938" cy="515937"/>
          </a:xfrm>
          <a:prstGeom prst="rect">
            <a:avLst/>
          </a:prstGeom>
          <a:noFill/>
          <a:ln w="9525">
            <a:noFill/>
            <a:miter lim="800000"/>
            <a:headEnd/>
            <a:tailEnd/>
          </a:ln>
        </p:spPr>
      </p:pic>
      <p:pic>
        <p:nvPicPr>
          <p:cNvPr id="34819" name="Picture 7"/>
          <p:cNvPicPr>
            <a:picLocks noChangeAspect="1"/>
          </p:cNvPicPr>
          <p:nvPr/>
        </p:nvPicPr>
        <p:blipFill>
          <a:blip r:embed="rId4" cstate="print"/>
          <a:srcRect/>
          <a:stretch>
            <a:fillRect/>
          </a:stretch>
        </p:blipFill>
        <p:spPr bwMode="auto">
          <a:xfrm>
            <a:off x="282575" y="360363"/>
            <a:ext cx="704850" cy="706437"/>
          </a:xfrm>
          <a:prstGeom prst="rect">
            <a:avLst/>
          </a:prstGeom>
          <a:noFill/>
          <a:ln w="9525">
            <a:noFill/>
            <a:miter lim="800000"/>
            <a:headEnd/>
            <a:tailEnd/>
          </a:ln>
        </p:spPr>
      </p:pic>
      <p:sp>
        <p:nvSpPr>
          <p:cNvPr id="34821" name="Rectangle 2"/>
          <p:cNvSpPr>
            <a:spLocks noGrp="1" noChangeArrowheads="1"/>
          </p:cNvSpPr>
          <p:nvPr>
            <p:ph type="title"/>
          </p:nvPr>
        </p:nvSpPr>
        <p:spPr>
          <a:xfrm>
            <a:off x="987425" y="76200"/>
            <a:ext cx="7699375" cy="1104900"/>
          </a:xfrm>
        </p:spPr>
        <p:txBody>
          <a:bodyPr/>
          <a:lstStyle/>
          <a:p>
            <a:pPr algn="l"/>
            <a:r>
              <a:rPr lang="en-US" sz="4500" dirty="0" smtClean="0">
                <a:solidFill>
                  <a:srgbClr val="078341"/>
                </a:solidFill>
                <a:latin typeface="Adobe Garamond Pro"/>
              </a:rPr>
              <a:t>Community Outreach Efforts</a:t>
            </a:r>
          </a:p>
        </p:txBody>
      </p:sp>
      <p:pic>
        <p:nvPicPr>
          <p:cNvPr id="2" name="Picture 1"/>
          <p:cNvPicPr>
            <a:picLocks noChangeAspect="1"/>
          </p:cNvPicPr>
          <p:nvPr/>
        </p:nvPicPr>
        <p:blipFill>
          <a:blip r:embed="rId5" cstate="print"/>
          <a:stretch>
            <a:fillRect/>
          </a:stretch>
        </p:blipFill>
        <p:spPr>
          <a:xfrm>
            <a:off x="381000" y="1524000"/>
            <a:ext cx="3162300" cy="4216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Tree>
    <p:extLst>
      <p:ext uri="{BB962C8B-B14F-4D97-AF65-F5344CB8AC3E}">
        <p14:creationId xmlns:p14="http://schemas.microsoft.com/office/powerpoint/2010/main" val="146214481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2286000"/>
            <a:ext cx="9144000" cy="0"/>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051"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48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5" y="278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2"/>
          <p:cNvSpPr>
            <a:spLocks noGrp="1"/>
          </p:cNvSpPr>
          <p:nvPr>
            <p:ph type="ctrTitle"/>
          </p:nvPr>
        </p:nvSpPr>
        <p:spPr>
          <a:xfrm>
            <a:off x="304800" y="381000"/>
            <a:ext cx="8513763" cy="1676400"/>
          </a:xfrm>
        </p:spPr>
        <p:txBody>
          <a:bodyPr/>
          <a:lstStyle/>
          <a:p>
            <a:pPr eaLnBrk="1" hangingPunct="1"/>
            <a:r>
              <a:rPr lang="en-US" sz="11000" smtClean="0">
                <a:solidFill>
                  <a:srgbClr val="078341"/>
                </a:solidFill>
                <a:latin typeface="Adobe Garamond Pro"/>
                <a:ea typeface="ＭＳ Ｐゴシック" pitchFamily="34" charset="-128"/>
              </a:rPr>
              <a:t>MONROVIA</a:t>
            </a:r>
          </a:p>
        </p:txBody>
      </p:sp>
      <p:sp>
        <p:nvSpPr>
          <p:cNvPr id="6" name="Subtitle 5"/>
          <p:cNvSpPr>
            <a:spLocks noGrp="1"/>
          </p:cNvSpPr>
          <p:nvPr>
            <p:ph type="subTitle" idx="1"/>
          </p:nvPr>
        </p:nvSpPr>
        <p:spPr>
          <a:xfrm>
            <a:off x="1143000" y="3349625"/>
            <a:ext cx="5029200" cy="1984375"/>
          </a:xfrm>
        </p:spPr>
        <p:txBody>
          <a:bodyPr rtlCol="0">
            <a:noAutofit/>
          </a:bodyPr>
          <a:lstStyle/>
          <a:p>
            <a:pPr eaLnBrk="1" fontAlgn="auto" hangingPunct="1">
              <a:spcAft>
                <a:spcPts val="0"/>
              </a:spcAft>
              <a:defRPr/>
            </a:pPr>
            <a:r>
              <a:rPr lang="en-US" sz="4400" b="1" dirty="0" smtClean="0">
                <a:solidFill>
                  <a:schemeClr val="tx1">
                    <a:lumMod val="75000"/>
                    <a:lumOff val="25000"/>
                  </a:schemeClr>
                </a:solidFill>
                <a:latin typeface="Adobe Garamond Pro"/>
              </a:rPr>
              <a:t>Outreach and Council Setting Results</a:t>
            </a:r>
            <a:endParaRPr lang="en-US" sz="1800" b="1" dirty="0" smtClean="0">
              <a:solidFill>
                <a:srgbClr val="C00000"/>
              </a:solidFill>
              <a:latin typeface="Adobe Garamond Pro"/>
            </a:endParaRPr>
          </a:p>
        </p:txBody>
      </p:sp>
      <p:pic>
        <p:nvPicPr>
          <p:cNvPr id="2056" name="Picture 2" descr="N:\Alexis\PIO\Strategic Planning\Marketing\PlanMonrovialogo_Dra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957513"/>
            <a:ext cx="22542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1657350"/>
            <a:ext cx="8458200" cy="400050"/>
          </a:xfrm>
          <a:prstGeom prst="rect">
            <a:avLst/>
          </a:prstGeom>
          <a:noFill/>
        </p:spPr>
        <p:txBody>
          <a:bodyPr>
            <a:spAutoFit/>
          </a:bodyPr>
          <a:lstStyle/>
          <a:p>
            <a:pPr eaLnBrk="1" fontAlgn="auto" hangingPunct="1">
              <a:spcBef>
                <a:spcPts val="0"/>
              </a:spcBef>
              <a:spcAft>
                <a:spcPts val="0"/>
              </a:spcAft>
              <a:defRPr/>
            </a:pPr>
            <a:r>
              <a:rPr lang="en-US" sz="1800" b="0" spc="50" dirty="0">
                <a:solidFill>
                  <a:srgbClr val="758085">
                    <a:lumMod val="50000"/>
                  </a:srgbClr>
                </a:solidFill>
                <a:latin typeface="Palatino Linotype"/>
              </a:rPr>
              <a:t>RESIDENTS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STUDENTS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BUSINESSES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VISITORS   </a:t>
            </a:r>
            <a:r>
              <a:rPr lang="en-US" sz="2000" dirty="0">
                <a:solidFill>
                  <a:srgbClr val="758085">
                    <a:lumMod val="50000"/>
                  </a:srgbClr>
                </a:solidFill>
                <a:latin typeface="Palatino Linotype"/>
              </a:rPr>
              <a:t>MONROVIANS</a:t>
            </a:r>
            <a:endParaRPr lang="en-US" dirty="0">
              <a:solidFill>
                <a:srgbClr val="758085">
                  <a:lumMod val="50000"/>
                </a:srgbClr>
              </a:solidFill>
              <a:latin typeface="Palatino Linotype"/>
            </a:endParaRPr>
          </a:p>
        </p:txBody>
      </p:sp>
    </p:spTree>
    <p:extLst>
      <p:ext uri="{BB962C8B-B14F-4D97-AF65-F5344CB8AC3E}">
        <p14:creationId xmlns:p14="http://schemas.microsoft.com/office/powerpoint/2010/main" val="241443200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143000" y="274638"/>
            <a:ext cx="7543800" cy="1143000"/>
          </a:xfrm>
        </p:spPr>
        <p:txBody>
          <a:bodyPr rtlCol="0">
            <a:normAutofit/>
          </a:bodyPr>
          <a:lstStyle/>
          <a:p>
            <a:pPr algn="l" eaLnBrk="1" fontAlgn="auto" hangingPunct="1">
              <a:spcAft>
                <a:spcPts val="0"/>
              </a:spcAft>
              <a:defRPr/>
            </a:pPr>
            <a:r>
              <a:rPr lang="en-US" sz="4400" dirty="0" smtClean="0">
                <a:solidFill>
                  <a:srgbClr val="078341"/>
                </a:solidFill>
                <a:latin typeface="Adobe Garamond Pro"/>
                <a:ea typeface="ＭＳ Ｐゴシック" pitchFamily="34" charset="-128"/>
              </a:rPr>
              <a:t>Major Goals and Priorities</a:t>
            </a:r>
            <a:endParaRPr lang="en-US" sz="4400" i="1" dirty="0" smtClean="0">
              <a:solidFill>
                <a:srgbClr val="078341"/>
              </a:solidFill>
              <a:latin typeface="Adobe Garamond Pro"/>
              <a:ea typeface="ＭＳ Ｐゴシック" pitchFamily="34" charset="-128"/>
            </a:endParaRPr>
          </a:p>
        </p:txBody>
      </p:sp>
      <p:pic>
        <p:nvPicPr>
          <p:cNvPr id="2150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69" y="1676400"/>
            <a:ext cx="8683214" cy="117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75" y="3200400"/>
            <a:ext cx="8826450" cy="119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572001"/>
            <a:ext cx="8832825" cy="11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096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57</a:t>
            </a:fld>
            <a:endParaRPr lang="en-US" dirty="0">
              <a:solidFill>
                <a:prstClr val="black">
                  <a:lumMod val="65000"/>
                  <a:lumOff val="35000"/>
                </a:prstClr>
              </a:solidFill>
            </a:endParaRPr>
          </a:p>
        </p:txBody>
      </p:sp>
      <p:sp>
        <p:nvSpPr>
          <p:cNvPr id="3" name="Rectangle 2"/>
          <p:cNvSpPr txBox="1">
            <a:spLocks noChangeArrowheads="1"/>
          </p:cNvSpPr>
          <p:nvPr/>
        </p:nvSpPr>
        <p:spPr>
          <a:xfrm>
            <a:off x="1143000" y="533400"/>
            <a:ext cx="75438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fontAlgn="auto">
              <a:spcAft>
                <a:spcPts val="0"/>
              </a:spcAft>
              <a:defRPr/>
            </a:pPr>
            <a:r>
              <a:rPr lang="en-US" sz="4400" b="0" dirty="0" smtClean="0">
                <a:solidFill>
                  <a:srgbClr val="078341"/>
                </a:solidFill>
                <a:latin typeface="Adobe Garamond Pro"/>
                <a:ea typeface="ＭＳ Ｐゴシック" pitchFamily="34" charset="-128"/>
              </a:rPr>
              <a:t>Major Goals and Priorities Continued</a:t>
            </a:r>
            <a:endParaRPr lang="en-US" sz="4400" b="0" i="1" dirty="0" smtClean="0">
              <a:solidFill>
                <a:srgbClr val="078341"/>
              </a:solidFill>
              <a:latin typeface="Adobe Garamond Pro"/>
              <a:ea typeface="ＭＳ Ｐゴシック"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76600"/>
            <a:ext cx="8539481" cy="115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1" y="1950718"/>
            <a:ext cx="8539480" cy="115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495800"/>
            <a:ext cx="900773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19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2286000"/>
            <a:ext cx="9144000" cy="0"/>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662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48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5" y="278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2"/>
          <p:cNvSpPr>
            <a:spLocks noGrp="1"/>
          </p:cNvSpPr>
          <p:nvPr>
            <p:ph type="ctrTitle"/>
          </p:nvPr>
        </p:nvSpPr>
        <p:spPr>
          <a:xfrm>
            <a:off x="304800" y="381000"/>
            <a:ext cx="8513763" cy="1676400"/>
          </a:xfrm>
        </p:spPr>
        <p:txBody>
          <a:bodyPr/>
          <a:lstStyle/>
          <a:p>
            <a:pPr eaLnBrk="1" hangingPunct="1"/>
            <a:r>
              <a:rPr lang="en-US" sz="11000" smtClean="0">
                <a:solidFill>
                  <a:srgbClr val="078341"/>
                </a:solidFill>
                <a:latin typeface="Adobe Garamond Pro"/>
                <a:ea typeface="ＭＳ Ｐゴシック" pitchFamily="34" charset="-128"/>
              </a:rPr>
              <a:t>MONROVIA</a:t>
            </a:r>
          </a:p>
        </p:txBody>
      </p:sp>
      <p:sp>
        <p:nvSpPr>
          <p:cNvPr id="6" name="Subtitle 5"/>
          <p:cNvSpPr>
            <a:spLocks noGrp="1"/>
          </p:cNvSpPr>
          <p:nvPr>
            <p:ph type="subTitle" idx="1"/>
          </p:nvPr>
        </p:nvSpPr>
        <p:spPr>
          <a:xfrm>
            <a:off x="838200" y="3578225"/>
            <a:ext cx="5715000" cy="1984375"/>
          </a:xfrm>
        </p:spPr>
        <p:txBody>
          <a:bodyPr>
            <a:noAutofit/>
          </a:bodyPr>
          <a:lstStyle/>
          <a:p>
            <a:pPr eaLnBrk="1" hangingPunct="1">
              <a:buFont typeface="Arial" charset="0"/>
              <a:buNone/>
              <a:defRPr/>
            </a:pPr>
            <a:r>
              <a:rPr lang="en-US" sz="4000" b="1" dirty="0" smtClean="0">
                <a:solidFill>
                  <a:schemeClr val="tx1">
                    <a:lumMod val="75000"/>
                    <a:lumOff val="25000"/>
                  </a:schemeClr>
                </a:solidFill>
                <a:latin typeface="Adobe Garamond Pro"/>
              </a:rPr>
              <a:t>Work Plans</a:t>
            </a:r>
          </a:p>
        </p:txBody>
      </p:sp>
      <p:pic>
        <p:nvPicPr>
          <p:cNvPr id="26632" name="Picture 2" descr="N:\Alexis\PIO\Strategic Planning\Marketing\PlanMonrovialogo_Dra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957513"/>
            <a:ext cx="22542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1657350"/>
            <a:ext cx="8458200" cy="400050"/>
          </a:xfrm>
          <a:prstGeom prst="rect">
            <a:avLst/>
          </a:prstGeom>
          <a:noFill/>
        </p:spPr>
        <p:txBody>
          <a:bodyPr>
            <a:spAutoFit/>
          </a:bodyPr>
          <a:lstStyle/>
          <a:p>
            <a:pPr eaLnBrk="1" fontAlgn="auto" hangingPunct="1">
              <a:spcBef>
                <a:spcPts val="0"/>
              </a:spcBef>
              <a:spcAft>
                <a:spcPts val="0"/>
              </a:spcAft>
              <a:defRPr/>
            </a:pPr>
            <a:r>
              <a:rPr lang="en-US" sz="1800" b="0" spc="50" dirty="0">
                <a:solidFill>
                  <a:srgbClr val="758085">
                    <a:lumMod val="50000"/>
                  </a:srgbClr>
                </a:solidFill>
                <a:latin typeface="Palatino Linotype"/>
              </a:rPr>
              <a:t>RESIDENTS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STUDENTS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BUSINESSES</a:t>
            </a:r>
            <a:r>
              <a:rPr lang="en-US" sz="1800" b="0" dirty="0">
                <a:solidFill>
                  <a:srgbClr val="758085">
                    <a:lumMod val="50000"/>
                  </a:srgbClr>
                </a:solidFill>
                <a:latin typeface="Palatino Linotype"/>
              </a:rPr>
              <a:t>   </a:t>
            </a:r>
            <a:r>
              <a:rPr lang="en-US" sz="1800" b="0" spc="50" dirty="0">
                <a:solidFill>
                  <a:srgbClr val="758085">
                    <a:lumMod val="50000"/>
                  </a:srgbClr>
                </a:solidFill>
                <a:latin typeface="Palatino Linotype"/>
              </a:rPr>
              <a:t>VISITORS   </a:t>
            </a:r>
            <a:r>
              <a:rPr lang="en-US" sz="2000" dirty="0">
                <a:solidFill>
                  <a:srgbClr val="758085">
                    <a:lumMod val="50000"/>
                  </a:srgbClr>
                </a:solidFill>
                <a:latin typeface="Palatino Linotype"/>
              </a:rPr>
              <a:t>MONROVIANS</a:t>
            </a:r>
            <a:endParaRPr lang="en-US" dirty="0">
              <a:solidFill>
                <a:srgbClr val="758085">
                  <a:lumMod val="50000"/>
                </a:srgbClr>
              </a:solidFill>
              <a:latin typeface="Palatino Linotype"/>
            </a:endParaRPr>
          </a:p>
        </p:txBody>
      </p:sp>
    </p:spTree>
    <p:extLst>
      <p:ext uri="{BB962C8B-B14F-4D97-AF65-F5344CB8AC3E}">
        <p14:creationId xmlns:p14="http://schemas.microsoft.com/office/powerpoint/2010/main" val="214690471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59</a:t>
            </a:fld>
            <a:endParaRPr lang="en-US" dirty="0">
              <a:solidFill>
                <a:prstClr val="black">
                  <a:lumMod val="65000"/>
                  <a:lumOff val="35000"/>
                </a:prst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6812"/>
            <a:ext cx="6248400" cy="47975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
        <p:nvSpPr>
          <p:cNvPr id="5" name="Rectangle 2"/>
          <p:cNvSpPr txBox="1">
            <a:spLocks noChangeArrowheads="1"/>
          </p:cNvSpPr>
          <p:nvPr/>
        </p:nvSpPr>
        <p:spPr>
          <a:xfrm>
            <a:off x="1143000" y="0"/>
            <a:ext cx="7543800" cy="11430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fontAlgn="auto">
              <a:spcAft>
                <a:spcPts val="0"/>
              </a:spcAft>
              <a:defRPr/>
            </a:pPr>
            <a:r>
              <a:rPr lang="en-US" sz="4800" b="0" dirty="0" smtClean="0">
                <a:solidFill>
                  <a:srgbClr val="078341"/>
                </a:solidFill>
                <a:latin typeface="Adobe Garamond Pro"/>
                <a:ea typeface="ＭＳ Ｐゴシック" pitchFamily="34" charset="-128"/>
              </a:rPr>
              <a:t>Major Goal Work Plans</a:t>
            </a:r>
            <a:endParaRPr lang="en-US" sz="4800" b="0" i="1" dirty="0" smtClean="0">
              <a:solidFill>
                <a:srgbClr val="078341"/>
              </a:solidFill>
              <a:latin typeface="Adobe Garamond Pro"/>
              <a:ea typeface="ＭＳ Ｐゴシック" pitchFamily="34" charset="-128"/>
            </a:endParaRPr>
          </a:p>
        </p:txBody>
      </p:sp>
      <p:pic>
        <p:nvPicPr>
          <p:cNvPr id="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9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12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B8C23C8-D442-4EDC-8E49-5A83E684509D}" type="slidenum">
              <a:rPr lang="en-US" altLang="en-US"/>
              <a:pPr/>
              <a:t>6</a:t>
            </a:fld>
            <a:endParaRPr lang="en-US" altLang="en-US"/>
          </a:p>
        </p:txBody>
      </p:sp>
      <p:sp>
        <p:nvSpPr>
          <p:cNvPr id="605186" name="Rectangle 2"/>
          <p:cNvSpPr>
            <a:spLocks noGrp="1" noChangeArrowheads="1"/>
          </p:cNvSpPr>
          <p:nvPr>
            <p:ph type="title"/>
          </p:nvPr>
        </p:nvSpPr>
        <p:spPr>
          <a:xfrm>
            <a:off x="590550" y="266700"/>
            <a:ext cx="8248650" cy="1104900"/>
          </a:xfrm>
        </p:spPr>
        <p:txBody>
          <a:bodyPr/>
          <a:lstStyle/>
          <a:p>
            <a:r>
              <a:rPr lang="en-US" altLang="en-US" sz="3200" dirty="0"/>
              <a:t>Community </a:t>
            </a:r>
            <a:r>
              <a:rPr lang="en-US" altLang="en-US" sz="3200" dirty="0" smtClean="0"/>
              <a:t>engagement in </a:t>
            </a:r>
            <a:r>
              <a:rPr lang="en-US" altLang="en-US" sz="3200" dirty="0"/>
              <a:t>the budget process</a:t>
            </a:r>
          </a:p>
        </p:txBody>
      </p:sp>
      <p:sp>
        <p:nvSpPr>
          <p:cNvPr id="605187" name="Rectangle 3"/>
          <p:cNvSpPr>
            <a:spLocks noGrp="1" noChangeArrowheads="1"/>
          </p:cNvSpPr>
          <p:nvPr>
            <p:ph type="body" idx="1"/>
          </p:nvPr>
        </p:nvSpPr>
        <p:spPr/>
        <p:txBody>
          <a:bodyPr/>
          <a:lstStyle/>
          <a:p>
            <a:r>
              <a:rPr lang="en-US" altLang="en-US" dirty="0"/>
              <a:t>Doing this meaningfully means first asking: </a:t>
            </a:r>
            <a:endParaRPr lang="en-US" altLang="en-US" dirty="0" smtClean="0"/>
          </a:p>
          <a:p>
            <a:pPr lvl="1"/>
            <a:r>
              <a:rPr lang="en-US" altLang="en-US" dirty="0" smtClean="0"/>
              <a:t>Engaging them </a:t>
            </a:r>
            <a:r>
              <a:rPr lang="en-US" altLang="en-US" dirty="0"/>
              <a:t>in </a:t>
            </a:r>
            <a:r>
              <a:rPr lang="en-US" altLang="en-US" dirty="0" smtClean="0"/>
              <a:t>what?</a:t>
            </a:r>
          </a:p>
          <a:p>
            <a:pPr lvl="1"/>
            <a:r>
              <a:rPr lang="en-US" altLang="en-US" dirty="0" smtClean="0"/>
              <a:t>And </a:t>
            </a:r>
            <a:r>
              <a:rPr lang="en-US" altLang="en-US" dirty="0"/>
              <a:t>why</a:t>
            </a:r>
            <a:r>
              <a:rPr lang="en-US" altLang="en-US" dirty="0" smtClean="0"/>
              <a:t>?</a:t>
            </a:r>
            <a:endParaRPr lang="en-US" altLang="en-US"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2286000"/>
            <a:ext cx="9144000" cy="0"/>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662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48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5" y="278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2"/>
          <p:cNvSpPr>
            <a:spLocks noGrp="1"/>
          </p:cNvSpPr>
          <p:nvPr>
            <p:ph type="ctrTitle"/>
          </p:nvPr>
        </p:nvSpPr>
        <p:spPr>
          <a:xfrm>
            <a:off x="304800" y="381000"/>
            <a:ext cx="8513763" cy="1676400"/>
          </a:xfrm>
        </p:spPr>
        <p:txBody>
          <a:bodyPr>
            <a:normAutofit fontScale="90000"/>
          </a:bodyPr>
          <a:lstStyle/>
          <a:p>
            <a:pPr eaLnBrk="1" hangingPunct="1"/>
            <a:r>
              <a:rPr lang="en-US" sz="11000" smtClean="0">
                <a:solidFill>
                  <a:srgbClr val="078341"/>
                </a:solidFill>
                <a:latin typeface="Adobe Garamond Pro"/>
                <a:ea typeface="ＭＳ Ｐゴシック" pitchFamily="34" charset="-128"/>
              </a:rPr>
              <a:t>MONROVIA</a:t>
            </a:r>
          </a:p>
        </p:txBody>
      </p:sp>
      <p:sp>
        <p:nvSpPr>
          <p:cNvPr id="6" name="Subtitle 5"/>
          <p:cNvSpPr>
            <a:spLocks noGrp="1"/>
          </p:cNvSpPr>
          <p:nvPr>
            <p:ph type="subTitle" idx="1"/>
          </p:nvPr>
        </p:nvSpPr>
        <p:spPr>
          <a:xfrm>
            <a:off x="838200" y="3578225"/>
            <a:ext cx="5715000" cy="1984375"/>
          </a:xfrm>
        </p:spPr>
        <p:txBody>
          <a:bodyPr>
            <a:noAutofit/>
          </a:bodyPr>
          <a:lstStyle/>
          <a:p>
            <a:pPr eaLnBrk="1" hangingPunct="1">
              <a:buFont typeface="Arial" charset="0"/>
              <a:buNone/>
              <a:defRPr/>
            </a:pPr>
            <a:r>
              <a:rPr lang="en-US" sz="4000" b="1" dirty="0" smtClean="0">
                <a:solidFill>
                  <a:schemeClr val="tx1">
                    <a:lumMod val="75000"/>
                    <a:lumOff val="25000"/>
                  </a:schemeClr>
                </a:solidFill>
                <a:latin typeface="Adobe Garamond Pro"/>
              </a:rPr>
              <a:t>Plan Monrovia Strategic Plan</a:t>
            </a:r>
          </a:p>
        </p:txBody>
      </p:sp>
      <p:pic>
        <p:nvPicPr>
          <p:cNvPr id="26632" name="Picture 2" descr="N:\Alexis\PIO\Strategic Planning\Marketing\PlanMonrovialogo_Dra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957513"/>
            <a:ext cx="22542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1657350"/>
            <a:ext cx="8458200" cy="400050"/>
          </a:xfrm>
          <a:prstGeom prst="rect">
            <a:avLst/>
          </a:prstGeom>
          <a:noFill/>
        </p:spPr>
        <p:txBody>
          <a:bodyPr>
            <a:spAutoFit/>
          </a:bodyPr>
          <a:lstStyle/>
          <a:p>
            <a:pPr eaLnBrk="1" fontAlgn="auto" hangingPunct="1">
              <a:spcBef>
                <a:spcPts val="0"/>
              </a:spcBef>
              <a:spcAft>
                <a:spcPts val="0"/>
              </a:spcAft>
              <a:defRPr/>
            </a:pPr>
            <a:r>
              <a:rPr lang="en-US" sz="1800" b="0" spc="50" dirty="0">
                <a:solidFill>
                  <a:srgbClr val="F79646">
                    <a:lumMod val="50000"/>
                  </a:srgbClr>
                </a:solidFill>
                <a:latin typeface="Calibri"/>
              </a:rPr>
              <a:t>RESIDENTS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STUDENTS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BUSINESSES</a:t>
            </a:r>
            <a:r>
              <a:rPr lang="en-US" sz="1800" b="0" dirty="0">
                <a:solidFill>
                  <a:srgbClr val="F79646">
                    <a:lumMod val="50000"/>
                  </a:srgbClr>
                </a:solidFill>
                <a:latin typeface="Calibri"/>
              </a:rPr>
              <a:t>   </a:t>
            </a:r>
            <a:r>
              <a:rPr lang="en-US" sz="1800" b="0" spc="50" dirty="0" smtClean="0">
                <a:solidFill>
                  <a:srgbClr val="F79646">
                    <a:lumMod val="50000"/>
                  </a:srgbClr>
                </a:solidFill>
                <a:latin typeface="Calibri"/>
              </a:rPr>
              <a:t>VISITORS   </a:t>
            </a:r>
            <a:r>
              <a:rPr lang="en-US" sz="2000" dirty="0">
                <a:solidFill>
                  <a:srgbClr val="F79646">
                    <a:lumMod val="50000"/>
                  </a:srgbClr>
                </a:solidFill>
                <a:latin typeface="Calibri"/>
              </a:rPr>
              <a:t>MONROVIANS</a:t>
            </a:r>
            <a:endParaRPr lang="en-US" dirty="0">
              <a:solidFill>
                <a:srgbClr val="F79646">
                  <a:lumMod val="50000"/>
                </a:srgbClr>
              </a:solidFill>
              <a:latin typeface="Calibri"/>
            </a:endParaRPr>
          </a:p>
        </p:txBody>
      </p:sp>
    </p:spTree>
    <p:extLst>
      <p:ext uri="{BB962C8B-B14F-4D97-AF65-F5344CB8AC3E}">
        <p14:creationId xmlns:p14="http://schemas.microsoft.com/office/powerpoint/2010/main" val="367060877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B9CB8-EA51-4459-A012-904263A19C58}" type="slidenum">
              <a:rPr lang="en-US" smtClean="0">
                <a:solidFill>
                  <a:prstClr val="black">
                    <a:lumMod val="65000"/>
                    <a:lumOff val="35000"/>
                  </a:prstClr>
                </a:solidFill>
              </a:rPr>
              <a:pPr/>
              <a:t>61</a:t>
            </a:fld>
            <a:endParaRPr lang="en-US" dirty="0">
              <a:solidFill>
                <a:prstClr val="black">
                  <a:lumMod val="65000"/>
                  <a:lumOff val="3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941" y="1600199"/>
            <a:ext cx="3527659" cy="458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2"/>
          <p:cNvSpPr txBox="1">
            <a:spLocks noChangeArrowheads="1"/>
          </p:cNvSpPr>
          <p:nvPr/>
        </p:nvSpPr>
        <p:spPr>
          <a:xfrm>
            <a:off x="1143000" y="274638"/>
            <a:ext cx="7543800" cy="1143000"/>
          </a:xfrm>
          <a:prstGeom prst="rect">
            <a:avLst/>
          </a:prstGeom>
        </p:spPr>
        <p:txBody>
          <a:bodyPr vert="horz" lIns="91440" tIns="45720" rIns="91440" bIns="45720" rtlCol="0" anchor="b">
            <a:normAutofit fontScale="92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fontAlgn="auto">
              <a:spcAft>
                <a:spcPts val="0"/>
              </a:spcAft>
              <a:defRPr/>
            </a:pPr>
            <a:r>
              <a:rPr lang="en-US" sz="4800" b="0" dirty="0" smtClean="0">
                <a:solidFill>
                  <a:srgbClr val="078341"/>
                </a:solidFill>
                <a:latin typeface="Adobe Garamond Pro"/>
                <a:ea typeface="ＭＳ Ｐゴシック" pitchFamily="34" charset="-128"/>
              </a:rPr>
              <a:t>Plan Monrovia Strategic Plan</a:t>
            </a:r>
            <a:endParaRPr lang="en-US" sz="4800" b="0" i="1" dirty="0" smtClean="0">
              <a:solidFill>
                <a:srgbClr val="078341"/>
              </a:solidFill>
              <a:latin typeface="Adobe Garamond Pro"/>
              <a:ea typeface="ＭＳ Ｐゴシック" pitchFamily="34" charset="-128"/>
            </a:endParaRPr>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91000" y="1703725"/>
            <a:ext cx="4876800" cy="3477875"/>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Plan consists of:</a:t>
            </a:r>
          </a:p>
          <a:p>
            <a:pPr marL="342900" indent="-342900" eaLnBrk="1" fontAlgn="auto" hangingPunct="1">
              <a:spcBef>
                <a:spcPts val="0"/>
              </a:spcBef>
              <a:spcAft>
                <a:spcPts val="0"/>
              </a:spcAft>
              <a:buFontTx/>
              <a:buChar char="-"/>
            </a:pPr>
            <a:r>
              <a:rPr lang="en-US" sz="2000" b="0" dirty="0" smtClean="0">
                <a:solidFill>
                  <a:prstClr val="black"/>
                </a:solidFill>
                <a:latin typeface="Calibri"/>
              </a:rPr>
              <a:t>Executive Summary</a:t>
            </a:r>
          </a:p>
          <a:p>
            <a:pPr marL="342900" indent="-342900" eaLnBrk="1" fontAlgn="auto" hangingPunct="1">
              <a:spcBef>
                <a:spcPts val="0"/>
              </a:spcBef>
              <a:spcAft>
                <a:spcPts val="0"/>
              </a:spcAft>
              <a:buFontTx/>
              <a:buChar char="-"/>
            </a:pPr>
            <a:r>
              <a:rPr lang="en-US" sz="2000" b="0" dirty="0" smtClean="0">
                <a:solidFill>
                  <a:prstClr val="black"/>
                </a:solidFill>
                <a:latin typeface="Calibri"/>
              </a:rPr>
              <a:t>Work Plans</a:t>
            </a:r>
          </a:p>
          <a:p>
            <a:pPr marL="342900" indent="-342900" eaLnBrk="1" fontAlgn="auto" hangingPunct="1">
              <a:spcBef>
                <a:spcPts val="0"/>
              </a:spcBef>
              <a:spcAft>
                <a:spcPts val="0"/>
              </a:spcAft>
              <a:buFontTx/>
              <a:buChar char="-"/>
            </a:pPr>
            <a:r>
              <a:rPr lang="en-US" sz="2000" b="0" dirty="0" smtClean="0">
                <a:solidFill>
                  <a:prstClr val="black"/>
                </a:solidFill>
                <a:latin typeface="Calibri"/>
              </a:rPr>
              <a:t>List of Council’s Goals set on  2/9/13 </a:t>
            </a:r>
          </a:p>
          <a:p>
            <a:pPr marL="342900" indent="-342900" eaLnBrk="1" fontAlgn="auto" hangingPunct="1">
              <a:spcBef>
                <a:spcPts val="0"/>
              </a:spcBef>
              <a:spcAft>
                <a:spcPts val="0"/>
              </a:spcAft>
              <a:buFontTx/>
              <a:buChar char="-"/>
            </a:pPr>
            <a:r>
              <a:rPr lang="en-US" sz="2000" b="0" dirty="0" smtClean="0">
                <a:solidFill>
                  <a:prstClr val="black"/>
                </a:solidFill>
                <a:latin typeface="Calibri"/>
              </a:rPr>
              <a:t>Community Outreach report</a:t>
            </a:r>
          </a:p>
          <a:p>
            <a:pPr eaLnBrk="1" fontAlgn="auto" hangingPunct="1">
              <a:spcBef>
                <a:spcPts val="0"/>
              </a:spcBef>
              <a:spcAft>
                <a:spcPts val="0"/>
              </a:spcAft>
            </a:pPr>
            <a:endParaRPr lang="en-US" sz="2000" b="0" dirty="0" smtClean="0">
              <a:solidFill>
                <a:prstClr val="black"/>
              </a:solidFill>
              <a:latin typeface="Calibri"/>
            </a:endParaRPr>
          </a:p>
          <a:p>
            <a:pPr eaLnBrk="1" fontAlgn="auto" hangingPunct="1">
              <a:spcBef>
                <a:spcPts val="0"/>
              </a:spcBef>
              <a:spcAft>
                <a:spcPts val="0"/>
              </a:spcAft>
            </a:pPr>
            <a:r>
              <a:rPr lang="en-US" sz="2000" b="0" dirty="0" smtClean="0">
                <a:solidFill>
                  <a:prstClr val="black"/>
                </a:solidFill>
                <a:latin typeface="Calibri"/>
              </a:rPr>
              <a:t>The Plan and Progress reports can be viewed on the City site: </a:t>
            </a:r>
            <a:r>
              <a:rPr lang="en-US" sz="2000" b="0" u="sng" dirty="0" smtClean="0">
                <a:solidFill>
                  <a:srgbClr val="078341"/>
                </a:solidFill>
                <a:latin typeface="Calibri"/>
                <a:hlinkClick r:id="rId7"/>
              </a:rPr>
              <a:t>www.cityofmonrovia.org</a:t>
            </a:r>
            <a:endParaRPr lang="en-US" sz="2000" b="0" dirty="0" smtClean="0">
              <a:solidFill>
                <a:srgbClr val="078341"/>
              </a:solidFill>
              <a:latin typeface="Calibri"/>
            </a:endParaRPr>
          </a:p>
          <a:p>
            <a:pPr eaLnBrk="1" fontAlgn="auto" hangingPunct="1">
              <a:spcBef>
                <a:spcPts val="0"/>
              </a:spcBef>
              <a:spcAft>
                <a:spcPts val="0"/>
              </a:spcAft>
            </a:pPr>
            <a:endParaRPr lang="en-US" sz="2000" b="0" dirty="0" smtClean="0">
              <a:solidFill>
                <a:prstClr val="black"/>
              </a:solidFill>
              <a:latin typeface="Calibri"/>
            </a:endParaRPr>
          </a:p>
          <a:p>
            <a:pPr eaLnBrk="1" fontAlgn="auto" hangingPunct="1">
              <a:spcBef>
                <a:spcPts val="0"/>
              </a:spcBef>
              <a:spcAft>
                <a:spcPts val="0"/>
              </a:spcAft>
            </a:pPr>
            <a:r>
              <a:rPr lang="en-US" sz="2000" dirty="0" smtClean="0">
                <a:solidFill>
                  <a:prstClr val="black"/>
                </a:solidFill>
                <a:latin typeface="Palatino Linotype"/>
              </a:rPr>
              <a:t>Just Click on </a:t>
            </a:r>
            <a:r>
              <a:rPr lang="en-US" sz="2000" dirty="0" smtClean="0">
                <a:solidFill>
                  <a:srgbClr val="078341"/>
                </a:solidFill>
                <a:latin typeface="Palatino Linotype"/>
              </a:rPr>
              <a:t>Plan Monrovia</a:t>
            </a:r>
            <a:endParaRPr lang="en-US" sz="2000" dirty="0">
              <a:solidFill>
                <a:srgbClr val="078341"/>
              </a:solidFill>
              <a:latin typeface="Calibri"/>
            </a:endParaRPr>
          </a:p>
        </p:txBody>
      </p:sp>
    </p:spTree>
    <p:extLst>
      <p:ext uri="{BB962C8B-B14F-4D97-AF65-F5344CB8AC3E}">
        <p14:creationId xmlns:p14="http://schemas.microsoft.com/office/powerpoint/2010/main" val="6894513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24" t="7455" r="9751"/>
          <a:stretch/>
        </p:blipFill>
        <p:spPr bwMode="auto">
          <a:xfrm>
            <a:off x="868680" y="1367845"/>
            <a:ext cx="7589520" cy="510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143000" y="762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fontAlgn="auto" hangingPunct="1">
              <a:spcAft>
                <a:spcPts val="0"/>
              </a:spcAft>
              <a:defRPr/>
            </a:pPr>
            <a:r>
              <a:rPr lang="en-US" b="0" dirty="0" smtClean="0">
                <a:solidFill>
                  <a:srgbClr val="078341"/>
                </a:solidFill>
                <a:latin typeface="Adobe Garamond Pro"/>
                <a:ea typeface="ＭＳ Ｐゴシック" pitchFamily="34" charset="-128"/>
                <a:cs typeface="+mj-cs"/>
              </a:rPr>
              <a:t>Reporting Back Results</a:t>
            </a:r>
            <a:br>
              <a:rPr lang="en-US" b="0" dirty="0" smtClean="0">
                <a:solidFill>
                  <a:srgbClr val="078341"/>
                </a:solidFill>
                <a:latin typeface="Adobe Garamond Pro"/>
                <a:ea typeface="ＭＳ Ｐゴシック" pitchFamily="34" charset="-128"/>
                <a:cs typeface="+mj-cs"/>
              </a:rPr>
            </a:br>
            <a:r>
              <a:rPr lang="en-US" sz="3600" b="0" i="1" dirty="0" smtClean="0">
                <a:solidFill>
                  <a:srgbClr val="078341"/>
                </a:solidFill>
                <a:latin typeface="Adobe Garamond Pro"/>
                <a:ea typeface="ＭＳ Ｐゴシック" pitchFamily="34" charset="-128"/>
                <a:cs typeface="+mj-cs"/>
              </a:rPr>
              <a:t>Progress Reports and Monitoring </a:t>
            </a:r>
            <a:endParaRPr lang="en-US" b="0" i="1" dirty="0" smtClean="0">
              <a:solidFill>
                <a:srgbClr val="078341"/>
              </a:solidFill>
              <a:latin typeface="Adobe Garamond Pro"/>
              <a:ea typeface="ＭＳ Ｐゴシック" pitchFamily="34" charset="-128"/>
              <a:cs typeface="+mj-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066800" y="2590800"/>
            <a:ext cx="1219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b="0">
              <a:solidFill>
                <a:prstClr val="white"/>
              </a:solidFill>
            </a:endParaRPr>
          </a:p>
        </p:txBody>
      </p:sp>
    </p:spTree>
    <p:extLst>
      <p:ext uri="{BB962C8B-B14F-4D97-AF65-F5344CB8AC3E}">
        <p14:creationId xmlns:p14="http://schemas.microsoft.com/office/powerpoint/2010/main" val="15383946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2286000"/>
            <a:ext cx="9144000" cy="0"/>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662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48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5" y="278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2"/>
          <p:cNvSpPr>
            <a:spLocks noGrp="1"/>
          </p:cNvSpPr>
          <p:nvPr>
            <p:ph type="ctrTitle"/>
          </p:nvPr>
        </p:nvSpPr>
        <p:spPr>
          <a:xfrm>
            <a:off x="304800" y="381000"/>
            <a:ext cx="8513763" cy="1676400"/>
          </a:xfrm>
        </p:spPr>
        <p:txBody>
          <a:bodyPr>
            <a:normAutofit fontScale="90000"/>
          </a:bodyPr>
          <a:lstStyle/>
          <a:p>
            <a:pPr eaLnBrk="1" hangingPunct="1"/>
            <a:r>
              <a:rPr lang="en-US" sz="11000" smtClean="0">
                <a:solidFill>
                  <a:srgbClr val="078341"/>
                </a:solidFill>
                <a:latin typeface="Adobe Garamond Pro"/>
                <a:ea typeface="ＭＳ Ｐゴシック" pitchFamily="34" charset="-128"/>
              </a:rPr>
              <a:t>MONROVIA</a:t>
            </a:r>
          </a:p>
        </p:txBody>
      </p:sp>
      <p:sp>
        <p:nvSpPr>
          <p:cNvPr id="6" name="Subtitle 5"/>
          <p:cNvSpPr>
            <a:spLocks noGrp="1"/>
          </p:cNvSpPr>
          <p:nvPr>
            <p:ph type="subTitle" idx="1"/>
          </p:nvPr>
        </p:nvSpPr>
        <p:spPr>
          <a:xfrm>
            <a:off x="838200" y="3578225"/>
            <a:ext cx="5715000" cy="1984375"/>
          </a:xfrm>
        </p:spPr>
        <p:txBody>
          <a:bodyPr>
            <a:noAutofit/>
          </a:bodyPr>
          <a:lstStyle/>
          <a:p>
            <a:pPr eaLnBrk="1" hangingPunct="1">
              <a:buFont typeface="Arial" charset="0"/>
              <a:buNone/>
              <a:defRPr/>
            </a:pPr>
            <a:r>
              <a:rPr lang="en-US" sz="4000" b="1" dirty="0" smtClean="0">
                <a:solidFill>
                  <a:schemeClr val="tx1">
                    <a:lumMod val="75000"/>
                    <a:lumOff val="25000"/>
                  </a:schemeClr>
                </a:solidFill>
                <a:latin typeface="Adobe Garamond Pro"/>
              </a:rPr>
              <a:t>Incorporating Plan Monrovia into the Budget</a:t>
            </a:r>
          </a:p>
        </p:txBody>
      </p:sp>
      <p:pic>
        <p:nvPicPr>
          <p:cNvPr id="26632" name="Picture 2" descr="N:\Alexis\PIO\Strategic Planning\Marketing\PlanMonrovialogo_Dra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957513"/>
            <a:ext cx="22542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1657350"/>
            <a:ext cx="8458200" cy="400050"/>
          </a:xfrm>
          <a:prstGeom prst="rect">
            <a:avLst/>
          </a:prstGeom>
          <a:noFill/>
        </p:spPr>
        <p:txBody>
          <a:bodyPr>
            <a:spAutoFit/>
          </a:bodyPr>
          <a:lstStyle/>
          <a:p>
            <a:pPr eaLnBrk="1" fontAlgn="auto" hangingPunct="1">
              <a:spcBef>
                <a:spcPts val="0"/>
              </a:spcBef>
              <a:spcAft>
                <a:spcPts val="0"/>
              </a:spcAft>
              <a:defRPr/>
            </a:pPr>
            <a:r>
              <a:rPr lang="en-US" sz="1800" b="0" spc="50" dirty="0">
                <a:solidFill>
                  <a:srgbClr val="F79646">
                    <a:lumMod val="50000"/>
                  </a:srgbClr>
                </a:solidFill>
                <a:latin typeface="Calibri"/>
              </a:rPr>
              <a:t>RESIDENTS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STUDENTS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BUSINESSES</a:t>
            </a:r>
            <a:r>
              <a:rPr lang="en-US" sz="1800" b="0" dirty="0">
                <a:solidFill>
                  <a:srgbClr val="F79646">
                    <a:lumMod val="50000"/>
                  </a:srgbClr>
                </a:solidFill>
                <a:latin typeface="Calibri"/>
              </a:rPr>
              <a:t>   </a:t>
            </a:r>
            <a:r>
              <a:rPr lang="en-US" sz="1800" b="0" spc="50" dirty="0" smtClean="0">
                <a:solidFill>
                  <a:srgbClr val="F79646">
                    <a:lumMod val="50000"/>
                  </a:srgbClr>
                </a:solidFill>
                <a:latin typeface="Calibri"/>
              </a:rPr>
              <a:t>VISITORS   </a:t>
            </a:r>
            <a:r>
              <a:rPr lang="en-US" sz="2000" dirty="0">
                <a:solidFill>
                  <a:srgbClr val="F79646">
                    <a:lumMod val="50000"/>
                  </a:srgbClr>
                </a:solidFill>
                <a:latin typeface="Calibri"/>
              </a:rPr>
              <a:t>MONROVIANS</a:t>
            </a:r>
            <a:endParaRPr lang="en-US" dirty="0">
              <a:solidFill>
                <a:srgbClr val="F79646">
                  <a:lumMod val="50000"/>
                </a:srgbClr>
              </a:solidFill>
              <a:latin typeface="Calibri"/>
            </a:endParaRPr>
          </a:p>
        </p:txBody>
      </p:sp>
    </p:spTree>
    <p:extLst>
      <p:ext uri="{BB962C8B-B14F-4D97-AF65-F5344CB8AC3E}">
        <p14:creationId xmlns:p14="http://schemas.microsoft.com/office/powerpoint/2010/main" val="291482587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143000" y="274638"/>
            <a:ext cx="7543800" cy="1143000"/>
          </a:xfrm>
        </p:spPr>
        <p:txBody>
          <a:bodyPr rtlCol="0">
            <a:normAutofit/>
          </a:bodyPr>
          <a:lstStyle/>
          <a:p>
            <a:pPr algn="l" eaLnBrk="1" fontAlgn="auto" hangingPunct="1">
              <a:spcAft>
                <a:spcPts val="0"/>
              </a:spcAft>
              <a:defRPr/>
            </a:pPr>
            <a:r>
              <a:rPr lang="en-US" sz="4400" dirty="0" smtClean="0">
                <a:solidFill>
                  <a:srgbClr val="078341"/>
                </a:solidFill>
                <a:latin typeface="Adobe Garamond Pro"/>
                <a:ea typeface="ＭＳ Ｐゴシック" pitchFamily="34" charset="-128"/>
              </a:rPr>
              <a:t>The Plan &amp; Budget</a:t>
            </a:r>
            <a:endParaRPr lang="en-US" sz="4400" i="1" dirty="0" smtClean="0">
              <a:solidFill>
                <a:srgbClr val="078341"/>
              </a:solidFill>
              <a:latin typeface="Adobe Garamond Pro"/>
              <a:ea typeface="ＭＳ Ｐゴシック" pitchFamily="34" charset="-128"/>
            </a:endParaRPr>
          </a:p>
        </p:txBody>
      </p:sp>
      <p:pic>
        <p:nvPicPr>
          <p:cNvPr id="2150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855663"/>
            <a:ext cx="515938"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360363"/>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84762"/>
          <a:stretch/>
        </p:blipFill>
        <p:spPr bwMode="auto">
          <a:xfrm>
            <a:off x="629415" y="1361906"/>
            <a:ext cx="1323181" cy="117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3885"/>
          <a:stretch/>
        </p:blipFill>
        <p:spPr bwMode="auto">
          <a:xfrm>
            <a:off x="3276600" y="1352213"/>
            <a:ext cx="1422375" cy="119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3825"/>
          <a:stretch/>
        </p:blipFill>
        <p:spPr bwMode="auto">
          <a:xfrm>
            <a:off x="6019800" y="1231206"/>
            <a:ext cx="1428750" cy="119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0575" y="3163431"/>
            <a:ext cx="7991475" cy="2739211"/>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2800" b="0" dirty="0" smtClean="0">
                <a:solidFill>
                  <a:prstClr val="black"/>
                </a:solidFill>
                <a:latin typeface="Calibri"/>
              </a:rPr>
              <a:t>Took the Plan and incorporated into the 2013-2015 Budget process</a:t>
            </a:r>
          </a:p>
          <a:p>
            <a:pPr marL="285750" indent="-285750" eaLnBrk="1" fontAlgn="auto" hangingPunct="1">
              <a:spcBef>
                <a:spcPts val="0"/>
              </a:spcBef>
              <a:spcAft>
                <a:spcPts val="0"/>
              </a:spcAft>
              <a:buFont typeface="Arial" panose="020B0604020202020204" pitchFamily="34" charset="0"/>
              <a:buChar char="•"/>
            </a:pPr>
            <a:endParaRPr lang="en-US" sz="16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sz="2800" b="0" dirty="0" smtClean="0">
                <a:solidFill>
                  <a:prstClr val="black"/>
                </a:solidFill>
                <a:latin typeface="Calibri"/>
              </a:rPr>
              <a:t>Identified both funded and unfunded items</a:t>
            </a:r>
          </a:p>
          <a:p>
            <a:pPr marL="285750" indent="-285750" eaLnBrk="1" fontAlgn="auto" hangingPunct="1">
              <a:spcBef>
                <a:spcPts val="0"/>
              </a:spcBef>
              <a:spcAft>
                <a:spcPts val="0"/>
              </a:spcAft>
              <a:buFont typeface="Arial" panose="020B0604020202020204" pitchFamily="34" charset="0"/>
              <a:buChar char="•"/>
            </a:pPr>
            <a:endParaRPr lang="en-US" sz="16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sz="2800" b="0" dirty="0" smtClean="0">
                <a:solidFill>
                  <a:prstClr val="black"/>
                </a:solidFill>
                <a:latin typeface="Calibri"/>
              </a:rPr>
              <a:t>Adopted a budget that was developed using the Plan</a:t>
            </a:r>
            <a:endParaRPr lang="en-US" sz="2800" b="0" dirty="0">
              <a:solidFill>
                <a:prstClr val="black"/>
              </a:solidFill>
              <a:latin typeface="Calibri"/>
            </a:endParaRPr>
          </a:p>
        </p:txBody>
      </p:sp>
      <p:pic>
        <p:nvPicPr>
          <p:cNvPr id="13"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84384"/>
          <a:stretch/>
        </p:blipFill>
        <p:spPr bwMode="auto">
          <a:xfrm>
            <a:off x="7448550" y="1848821"/>
            <a:ext cx="1333500" cy="115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84384"/>
          <a:stretch/>
        </p:blipFill>
        <p:spPr bwMode="auto">
          <a:xfrm>
            <a:off x="2017779" y="1927643"/>
            <a:ext cx="1333499" cy="115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4350"/>
          <a:stretch/>
        </p:blipFill>
        <p:spPr bwMode="auto">
          <a:xfrm>
            <a:off x="4724400" y="1959238"/>
            <a:ext cx="14097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6446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2286000"/>
            <a:ext cx="9144000" cy="0"/>
          </a:xfrm>
          <a:prstGeom prst="line">
            <a:avLst/>
          </a:prstGeom>
          <a:ln>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pic>
        <p:nvPicPr>
          <p:cNvPr id="26627"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48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275" y="27876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2"/>
          <p:cNvSpPr>
            <a:spLocks noGrp="1"/>
          </p:cNvSpPr>
          <p:nvPr>
            <p:ph type="ctrTitle"/>
          </p:nvPr>
        </p:nvSpPr>
        <p:spPr>
          <a:xfrm>
            <a:off x="304800" y="381000"/>
            <a:ext cx="8513763" cy="1676400"/>
          </a:xfrm>
        </p:spPr>
        <p:txBody>
          <a:bodyPr>
            <a:normAutofit fontScale="90000"/>
          </a:bodyPr>
          <a:lstStyle/>
          <a:p>
            <a:pPr eaLnBrk="1" hangingPunct="1"/>
            <a:r>
              <a:rPr lang="en-US" sz="11000" smtClean="0">
                <a:solidFill>
                  <a:srgbClr val="078341"/>
                </a:solidFill>
                <a:latin typeface="Adobe Garamond Pro"/>
                <a:ea typeface="ＭＳ Ｐゴシック" pitchFamily="34" charset="-128"/>
              </a:rPr>
              <a:t>MONROVIA</a:t>
            </a:r>
          </a:p>
        </p:txBody>
      </p:sp>
      <p:sp>
        <p:nvSpPr>
          <p:cNvPr id="6" name="Subtitle 5"/>
          <p:cNvSpPr>
            <a:spLocks noGrp="1"/>
          </p:cNvSpPr>
          <p:nvPr>
            <p:ph type="subTitle" idx="1"/>
          </p:nvPr>
        </p:nvSpPr>
        <p:spPr>
          <a:xfrm>
            <a:off x="838200" y="3578225"/>
            <a:ext cx="5715000" cy="1984375"/>
          </a:xfrm>
        </p:spPr>
        <p:txBody>
          <a:bodyPr>
            <a:noAutofit/>
          </a:bodyPr>
          <a:lstStyle/>
          <a:p>
            <a:pPr eaLnBrk="1" hangingPunct="1">
              <a:buFont typeface="Arial" charset="0"/>
              <a:buNone/>
              <a:defRPr/>
            </a:pPr>
            <a:r>
              <a:rPr lang="en-US" sz="4000" b="1" dirty="0" smtClean="0">
                <a:solidFill>
                  <a:schemeClr val="tx1">
                    <a:lumMod val="75000"/>
                    <a:lumOff val="25000"/>
                  </a:schemeClr>
                </a:solidFill>
                <a:latin typeface="Adobe Garamond Pro"/>
              </a:rPr>
              <a:t>Takeaways</a:t>
            </a:r>
          </a:p>
        </p:txBody>
      </p:sp>
      <p:pic>
        <p:nvPicPr>
          <p:cNvPr id="26632" name="Picture 2" descr="N:\Alexis\PIO\Strategic Planning\Marketing\PlanMonrovialogo_Draf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957513"/>
            <a:ext cx="225425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5800" y="1657350"/>
            <a:ext cx="8458200" cy="400050"/>
          </a:xfrm>
          <a:prstGeom prst="rect">
            <a:avLst/>
          </a:prstGeom>
          <a:noFill/>
        </p:spPr>
        <p:txBody>
          <a:bodyPr>
            <a:spAutoFit/>
          </a:bodyPr>
          <a:lstStyle/>
          <a:p>
            <a:pPr eaLnBrk="1" fontAlgn="auto" hangingPunct="1">
              <a:spcBef>
                <a:spcPts val="0"/>
              </a:spcBef>
              <a:spcAft>
                <a:spcPts val="0"/>
              </a:spcAft>
              <a:defRPr/>
            </a:pPr>
            <a:r>
              <a:rPr lang="en-US" sz="1800" b="0" spc="50" dirty="0">
                <a:solidFill>
                  <a:srgbClr val="F79646">
                    <a:lumMod val="50000"/>
                  </a:srgbClr>
                </a:solidFill>
                <a:latin typeface="Calibri"/>
              </a:rPr>
              <a:t>RESIDENTS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STUDENTS</a:t>
            </a:r>
            <a:r>
              <a:rPr lang="en-US" sz="1800" b="0" dirty="0">
                <a:solidFill>
                  <a:srgbClr val="F79646">
                    <a:lumMod val="50000"/>
                  </a:srgbClr>
                </a:solidFill>
                <a:latin typeface="Calibri"/>
              </a:rPr>
              <a:t>   </a:t>
            </a:r>
            <a:r>
              <a:rPr lang="en-US" sz="1800" b="0" spc="50" dirty="0">
                <a:solidFill>
                  <a:srgbClr val="F79646">
                    <a:lumMod val="50000"/>
                  </a:srgbClr>
                </a:solidFill>
                <a:latin typeface="Calibri"/>
              </a:rPr>
              <a:t>BUSINESSES</a:t>
            </a:r>
            <a:r>
              <a:rPr lang="en-US" sz="1800" b="0" dirty="0">
                <a:solidFill>
                  <a:srgbClr val="F79646">
                    <a:lumMod val="50000"/>
                  </a:srgbClr>
                </a:solidFill>
                <a:latin typeface="Calibri"/>
              </a:rPr>
              <a:t>   </a:t>
            </a:r>
            <a:r>
              <a:rPr lang="en-US" sz="1800" b="0" spc="50" dirty="0" smtClean="0">
                <a:solidFill>
                  <a:srgbClr val="F79646">
                    <a:lumMod val="50000"/>
                  </a:srgbClr>
                </a:solidFill>
                <a:latin typeface="Calibri"/>
              </a:rPr>
              <a:t>VISITORS   </a:t>
            </a:r>
            <a:r>
              <a:rPr lang="en-US" sz="2000" dirty="0">
                <a:solidFill>
                  <a:srgbClr val="F79646">
                    <a:lumMod val="50000"/>
                  </a:srgbClr>
                </a:solidFill>
                <a:latin typeface="Calibri"/>
              </a:rPr>
              <a:t>MONROVIANS</a:t>
            </a:r>
            <a:endParaRPr lang="en-US" dirty="0">
              <a:solidFill>
                <a:srgbClr val="F79646">
                  <a:lumMod val="50000"/>
                </a:srgbClr>
              </a:solidFill>
              <a:latin typeface="Calibri"/>
            </a:endParaRPr>
          </a:p>
        </p:txBody>
      </p:sp>
    </p:spTree>
    <p:extLst>
      <p:ext uri="{BB962C8B-B14F-4D97-AF65-F5344CB8AC3E}">
        <p14:creationId xmlns:p14="http://schemas.microsoft.com/office/powerpoint/2010/main" val="15045774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60" r="7886"/>
          <a:stretch/>
        </p:blipFill>
        <p:spPr bwMode="auto">
          <a:xfrm>
            <a:off x="0" y="35744"/>
            <a:ext cx="4114800" cy="29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ubtitle 5"/>
          <p:cNvSpPr>
            <a:spLocks noGrp="1"/>
          </p:cNvSpPr>
          <p:nvPr>
            <p:ph type="subTitle" idx="1"/>
          </p:nvPr>
        </p:nvSpPr>
        <p:spPr>
          <a:xfrm>
            <a:off x="4114800" y="228600"/>
            <a:ext cx="5029200" cy="1603375"/>
          </a:xfrm>
        </p:spPr>
        <p:txBody>
          <a:bodyPr>
            <a:noAutofit/>
          </a:bodyPr>
          <a:lstStyle/>
          <a:p>
            <a:pPr algn="l" eaLnBrk="1" hangingPunct="1">
              <a:buFont typeface="Arial" charset="0"/>
              <a:buNone/>
              <a:defRPr/>
            </a:pPr>
            <a:r>
              <a:rPr lang="en-US" sz="4000" b="1" dirty="0" smtClean="0">
                <a:solidFill>
                  <a:schemeClr val="tx1">
                    <a:lumMod val="75000"/>
                    <a:lumOff val="25000"/>
                  </a:schemeClr>
                </a:solidFill>
                <a:latin typeface="Adobe Garamond Pro"/>
              </a:rPr>
              <a:t>Strategic Planning Do’s to Keep in Mind</a:t>
            </a:r>
          </a:p>
        </p:txBody>
      </p:sp>
      <p:sp>
        <p:nvSpPr>
          <p:cNvPr id="18" name="TextBox 17"/>
          <p:cNvSpPr txBox="1"/>
          <p:nvPr/>
        </p:nvSpPr>
        <p:spPr>
          <a:xfrm>
            <a:off x="152400" y="3048000"/>
            <a:ext cx="8686800" cy="3385542"/>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sz="2600" b="0" dirty="0" smtClean="0">
                <a:solidFill>
                  <a:prstClr val="black"/>
                </a:solidFill>
                <a:latin typeface="Calibri"/>
              </a:rPr>
              <a:t>Promote </a:t>
            </a:r>
            <a:r>
              <a:rPr lang="en-US" sz="2600" b="0" dirty="0">
                <a:solidFill>
                  <a:prstClr val="black"/>
                </a:solidFill>
                <a:latin typeface="Calibri"/>
              </a:rPr>
              <a:t>community </a:t>
            </a:r>
            <a:r>
              <a:rPr lang="en-US" sz="2600" b="0" dirty="0" smtClean="0">
                <a:solidFill>
                  <a:prstClr val="black"/>
                </a:solidFill>
                <a:latin typeface="Calibri"/>
              </a:rPr>
              <a:t>engagement</a:t>
            </a:r>
          </a:p>
          <a:p>
            <a:pPr marL="285750" indent="-285750" eaLnBrk="1" fontAlgn="auto" hangingPunct="1">
              <a:spcBef>
                <a:spcPts val="0"/>
              </a:spcBef>
              <a:spcAft>
                <a:spcPts val="0"/>
              </a:spcAft>
              <a:buFont typeface="Arial" panose="020B0604020202020204" pitchFamily="34" charset="0"/>
              <a:buChar char="•"/>
            </a:pPr>
            <a:endParaRPr lang="en-US" sz="12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sz="2600" b="0" dirty="0" smtClean="0">
                <a:solidFill>
                  <a:prstClr val="black"/>
                </a:solidFill>
                <a:latin typeface="Calibri"/>
              </a:rPr>
              <a:t>Hire </a:t>
            </a:r>
            <a:r>
              <a:rPr lang="en-US" sz="2600" b="0" dirty="0">
                <a:solidFill>
                  <a:prstClr val="black"/>
                </a:solidFill>
                <a:latin typeface="Calibri"/>
              </a:rPr>
              <a:t>third-party consulting </a:t>
            </a:r>
            <a:r>
              <a:rPr lang="en-US" sz="2600" b="0" dirty="0" smtClean="0">
                <a:solidFill>
                  <a:prstClr val="black"/>
                </a:solidFill>
                <a:latin typeface="Calibri"/>
              </a:rPr>
              <a:t>firm</a:t>
            </a:r>
          </a:p>
          <a:p>
            <a:pPr marL="285750" indent="-285750" eaLnBrk="1" fontAlgn="auto" hangingPunct="1">
              <a:spcBef>
                <a:spcPts val="0"/>
              </a:spcBef>
              <a:spcAft>
                <a:spcPts val="0"/>
              </a:spcAft>
              <a:buFont typeface="Arial" panose="020B0604020202020204" pitchFamily="34" charset="0"/>
              <a:buChar char="•"/>
            </a:pPr>
            <a:endParaRPr lang="en-US" sz="12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sz="2600" b="0" dirty="0" smtClean="0">
                <a:solidFill>
                  <a:prstClr val="black"/>
                </a:solidFill>
                <a:latin typeface="Calibri"/>
              </a:rPr>
              <a:t>Form </a:t>
            </a:r>
            <a:r>
              <a:rPr lang="en-US" sz="2600" b="0" dirty="0">
                <a:solidFill>
                  <a:prstClr val="black"/>
                </a:solidFill>
                <a:latin typeface="Calibri"/>
              </a:rPr>
              <a:t>an employee group, such as MIT9, to plan, develop and promote community engagement </a:t>
            </a:r>
            <a:r>
              <a:rPr lang="en-US" sz="2600" b="0" dirty="0" smtClean="0">
                <a:solidFill>
                  <a:prstClr val="black"/>
                </a:solidFill>
                <a:latin typeface="Calibri"/>
              </a:rPr>
              <a:t>events</a:t>
            </a:r>
            <a:endParaRPr lang="en-US" sz="2600" b="0" dirty="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endParaRPr lang="en-US" sz="12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sz="2600" b="0" dirty="0" smtClean="0">
                <a:solidFill>
                  <a:prstClr val="black"/>
                </a:solidFill>
                <a:latin typeface="Calibri"/>
              </a:rPr>
              <a:t>Consider </a:t>
            </a:r>
            <a:r>
              <a:rPr lang="en-US" sz="2600" b="0" dirty="0">
                <a:solidFill>
                  <a:prstClr val="black"/>
                </a:solidFill>
                <a:latin typeface="Calibri"/>
              </a:rPr>
              <a:t>how an election year might impact the </a:t>
            </a:r>
            <a:r>
              <a:rPr lang="en-US" sz="2600" b="0" dirty="0" smtClean="0">
                <a:solidFill>
                  <a:prstClr val="black"/>
                </a:solidFill>
                <a:latin typeface="Calibri"/>
              </a:rPr>
              <a:t>outcome.</a:t>
            </a:r>
          </a:p>
          <a:p>
            <a:pPr eaLnBrk="1" fontAlgn="auto" hangingPunct="1">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15795168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60" r="7886"/>
          <a:stretch/>
        </p:blipFill>
        <p:spPr bwMode="auto">
          <a:xfrm>
            <a:off x="0" y="35744"/>
            <a:ext cx="4114800" cy="29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ubtitle 5"/>
          <p:cNvSpPr>
            <a:spLocks noGrp="1"/>
          </p:cNvSpPr>
          <p:nvPr>
            <p:ph type="subTitle" idx="1"/>
          </p:nvPr>
        </p:nvSpPr>
        <p:spPr>
          <a:xfrm>
            <a:off x="4114800" y="228600"/>
            <a:ext cx="5029200" cy="1603375"/>
          </a:xfrm>
        </p:spPr>
        <p:txBody>
          <a:bodyPr>
            <a:noAutofit/>
          </a:bodyPr>
          <a:lstStyle/>
          <a:p>
            <a:pPr algn="l" eaLnBrk="1" hangingPunct="1">
              <a:buFont typeface="Arial" charset="0"/>
              <a:buNone/>
              <a:defRPr/>
            </a:pPr>
            <a:r>
              <a:rPr lang="en-US" sz="4000" b="1" dirty="0" smtClean="0">
                <a:solidFill>
                  <a:schemeClr val="tx1">
                    <a:lumMod val="75000"/>
                    <a:lumOff val="25000"/>
                  </a:schemeClr>
                </a:solidFill>
                <a:latin typeface="Adobe Garamond Pro"/>
              </a:rPr>
              <a:t>Strategic Planning Do’s to Keep in Mind…</a:t>
            </a:r>
            <a:r>
              <a:rPr lang="en-US" sz="4000" b="1" dirty="0" err="1" smtClean="0">
                <a:solidFill>
                  <a:schemeClr val="tx1">
                    <a:lumMod val="75000"/>
                    <a:lumOff val="25000"/>
                  </a:schemeClr>
                </a:solidFill>
                <a:latin typeface="Adobe Garamond Pro"/>
              </a:rPr>
              <a:t>Con’t</a:t>
            </a:r>
            <a:endParaRPr lang="en-US" sz="4000" b="1" dirty="0" smtClean="0">
              <a:solidFill>
                <a:schemeClr val="tx1">
                  <a:lumMod val="75000"/>
                  <a:lumOff val="25000"/>
                </a:schemeClr>
              </a:solidFill>
              <a:latin typeface="Adobe Garamond Pro"/>
            </a:endParaRPr>
          </a:p>
        </p:txBody>
      </p:sp>
      <p:sp>
        <p:nvSpPr>
          <p:cNvPr id="18" name="TextBox 17"/>
          <p:cNvSpPr txBox="1"/>
          <p:nvPr/>
        </p:nvSpPr>
        <p:spPr>
          <a:xfrm>
            <a:off x="152400" y="3048000"/>
            <a:ext cx="8686800" cy="332398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lang="en-US" b="0" dirty="0" smtClean="0">
                <a:solidFill>
                  <a:prstClr val="black"/>
                </a:solidFill>
                <a:latin typeface="Calibri"/>
              </a:rPr>
              <a:t>Consider </a:t>
            </a:r>
            <a:r>
              <a:rPr lang="en-US" b="0" dirty="0">
                <a:solidFill>
                  <a:prstClr val="black"/>
                </a:solidFill>
                <a:latin typeface="Calibri"/>
              </a:rPr>
              <a:t>how the venue for the community workshop might change the focus of </a:t>
            </a:r>
            <a:r>
              <a:rPr lang="en-US" b="0" dirty="0" smtClean="0">
                <a:solidFill>
                  <a:prstClr val="black"/>
                </a:solidFill>
                <a:latin typeface="Calibri"/>
              </a:rPr>
              <a:t>priorities</a:t>
            </a:r>
          </a:p>
          <a:p>
            <a:pPr marL="285750" indent="-285750" eaLnBrk="1" fontAlgn="auto" hangingPunct="1">
              <a:spcBef>
                <a:spcPts val="0"/>
              </a:spcBef>
              <a:spcAft>
                <a:spcPts val="0"/>
              </a:spcAft>
              <a:buFont typeface="Arial" panose="020B0604020202020204" pitchFamily="34" charset="0"/>
              <a:buChar char="•"/>
            </a:pPr>
            <a:endParaRPr lang="en-US" sz="12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b="0" dirty="0" smtClean="0">
                <a:solidFill>
                  <a:prstClr val="black"/>
                </a:solidFill>
                <a:latin typeface="Calibri"/>
              </a:rPr>
              <a:t>Consider </a:t>
            </a:r>
            <a:r>
              <a:rPr lang="en-US" b="0" dirty="0">
                <a:solidFill>
                  <a:prstClr val="black"/>
                </a:solidFill>
                <a:latin typeface="Calibri"/>
              </a:rPr>
              <a:t>how much information the community may need to assist with developing priorities. Perhaps, explaining the current budget and whether there is a surplus or a </a:t>
            </a:r>
            <a:r>
              <a:rPr lang="en-US" b="0" dirty="0" smtClean="0">
                <a:solidFill>
                  <a:prstClr val="black"/>
                </a:solidFill>
                <a:latin typeface="Calibri"/>
              </a:rPr>
              <a:t>shortfall</a:t>
            </a:r>
          </a:p>
          <a:p>
            <a:pPr marL="285750" indent="-285750" eaLnBrk="1" fontAlgn="auto" hangingPunct="1">
              <a:spcBef>
                <a:spcPts val="0"/>
              </a:spcBef>
              <a:spcAft>
                <a:spcPts val="0"/>
              </a:spcAft>
              <a:buFont typeface="Arial" panose="020B0604020202020204" pitchFamily="34" charset="0"/>
              <a:buChar char="•"/>
            </a:pPr>
            <a:endParaRPr lang="en-US" sz="1200" b="0" dirty="0" smtClean="0">
              <a:solidFill>
                <a:prstClr val="black"/>
              </a:solidFill>
              <a:latin typeface="Calibri"/>
            </a:endParaRPr>
          </a:p>
          <a:p>
            <a:pPr marL="285750" indent="-285750" eaLnBrk="1" fontAlgn="auto" hangingPunct="1">
              <a:spcBef>
                <a:spcPts val="0"/>
              </a:spcBef>
              <a:spcAft>
                <a:spcPts val="0"/>
              </a:spcAft>
              <a:buFont typeface="Arial" panose="020B0604020202020204" pitchFamily="34" charset="0"/>
              <a:buChar char="•"/>
            </a:pPr>
            <a:r>
              <a:rPr lang="en-US" b="0" dirty="0" smtClean="0">
                <a:solidFill>
                  <a:prstClr val="black"/>
                </a:solidFill>
                <a:latin typeface="Calibri"/>
              </a:rPr>
              <a:t>Need an effective method for getting Council to agree on goals in a timely way</a:t>
            </a:r>
            <a:endParaRPr lang="en-US" b="0" dirty="0">
              <a:solidFill>
                <a:prstClr val="black"/>
              </a:solidFill>
              <a:latin typeface="Calibri"/>
            </a:endParaRPr>
          </a:p>
          <a:p>
            <a:pPr eaLnBrk="1" fontAlgn="auto" hangingPunct="1">
              <a:spcBef>
                <a:spcPts val="0"/>
              </a:spcBef>
              <a:spcAft>
                <a:spcPts val="0"/>
              </a:spcAft>
            </a:pPr>
            <a:endParaRPr lang="en-US" sz="1800" b="0" dirty="0">
              <a:solidFill>
                <a:prstClr val="black"/>
              </a:solidFill>
              <a:latin typeface="Calibri"/>
            </a:endParaRPr>
          </a:p>
        </p:txBody>
      </p:sp>
    </p:spTree>
    <p:extLst>
      <p:ext uri="{BB962C8B-B14F-4D97-AF65-F5344CB8AC3E}">
        <p14:creationId xmlns:p14="http://schemas.microsoft.com/office/powerpoint/2010/main" val="4107612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solidFill>
                  <a:srgbClr val="078341"/>
                </a:solidFill>
                <a:latin typeface="Adobe Garamond Pro"/>
                <a:ea typeface="ＭＳ Ｐゴシック" pitchFamily="34" charset="-128"/>
              </a:rPr>
              <a:t>Questions?</a:t>
            </a:r>
          </a:p>
        </p:txBody>
      </p:sp>
      <p:pic>
        <p:nvPicPr>
          <p:cNvPr id="4505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738" y="2362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43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905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410200"/>
            <a:ext cx="9144000" cy="1563232"/>
          </a:xfrm>
          <a:prstGeom prst="rect">
            <a:avLst/>
          </a:prstGeom>
        </p:spPr>
      </p:pic>
      <p:sp>
        <p:nvSpPr>
          <p:cNvPr id="2" name="TextBox 1"/>
          <p:cNvSpPr txBox="1"/>
          <p:nvPr/>
        </p:nvSpPr>
        <p:spPr>
          <a:xfrm>
            <a:off x="457200" y="5410200"/>
            <a:ext cx="6781800" cy="707886"/>
          </a:xfrm>
          <a:prstGeom prst="rect">
            <a:avLst/>
          </a:prstGeom>
          <a:noFill/>
          <a:ln>
            <a:solidFill>
              <a:schemeClr val="tx1"/>
            </a:solidFill>
          </a:ln>
        </p:spPr>
        <p:txBody>
          <a:bodyPr wrap="square" rtlCol="0">
            <a:spAutoFit/>
          </a:bodyPr>
          <a:lstStyle/>
          <a:p>
            <a:pPr algn="ctr"/>
            <a:r>
              <a:rPr lang="en-US" sz="2000" b="0" dirty="0">
                <a:solidFill>
                  <a:prstClr val="black"/>
                </a:solidFill>
                <a:hlinkClick r:id="rId7"/>
              </a:rPr>
              <a:t>http://www.ca-ilg.org/public-engagement-case-story/city-monrovia-budget-eduction-and-outreach-story</a:t>
            </a:r>
            <a:endParaRPr lang="en-US" dirty="0">
              <a:solidFill>
                <a:prstClr val="black"/>
              </a:solidFill>
            </a:endParaRPr>
          </a:p>
        </p:txBody>
      </p:sp>
    </p:spTree>
    <p:extLst>
      <p:ext uri="{BB962C8B-B14F-4D97-AF65-F5344CB8AC3E}">
        <p14:creationId xmlns:p14="http://schemas.microsoft.com/office/powerpoint/2010/main" val="462595600"/>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066800"/>
            <a:ext cx="6781800" cy="1371600"/>
          </a:xfrm>
        </p:spPr>
        <p:txBody>
          <a:bodyPr/>
          <a:lstStyle/>
          <a:p>
            <a:r>
              <a:rPr lang="en-US" dirty="0"/>
              <a:t/>
            </a:r>
            <a:br>
              <a:rPr lang="en-US" dirty="0"/>
            </a:br>
            <a:r>
              <a:rPr lang="en-US" dirty="0"/>
              <a:t/>
            </a:r>
            <a:br>
              <a:rPr lang="en-US" dirty="0"/>
            </a:br>
            <a:r>
              <a:rPr lang="en-US" altLang="en-US" b="1" dirty="0" smtClean="0"/>
              <a:t>Thank You!</a:t>
            </a:r>
            <a:r>
              <a:rPr lang="en-US" dirty="0"/>
              <a:t/>
            </a:r>
            <a:br>
              <a:rPr lang="en-US" dirty="0"/>
            </a:br>
            <a:endParaRPr lang="en-US" dirty="0"/>
          </a:p>
        </p:txBody>
      </p:sp>
      <p:sp>
        <p:nvSpPr>
          <p:cNvPr id="3" name="Subtitle 2"/>
          <p:cNvSpPr>
            <a:spLocks noGrp="1"/>
          </p:cNvSpPr>
          <p:nvPr>
            <p:ph type="subTitle" idx="1"/>
          </p:nvPr>
        </p:nvSpPr>
        <p:spPr>
          <a:xfrm>
            <a:off x="2286000" y="2667000"/>
            <a:ext cx="6400800" cy="3276600"/>
          </a:xfrm>
        </p:spPr>
        <p:txBody>
          <a:bodyPr/>
          <a:lstStyle/>
          <a:p>
            <a:r>
              <a:rPr lang="en-US" sz="2800" b="1" dirty="0" smtClean="0"/>
              <a:t>The webinar recording and PowerPoint slides will be available</a:t>
            </a:r>
          </a:p>
          <a:p>
            <a:r>
              <a:rPr lang="en-US" sz="2800" b="1" dirty="0" smtClean="0"/>
              <a:t>on ILG’s website shortly </a:t>
            </a:r>
            <a:r>
              <a:rPr lang="en-US" dirty="0"/>
              <a:t/>
            </a:r>
            <a:br>
              <a:rPr lang="en-US" dirty="0"/>
            </a:br>
            <a:r>
              <a:rPr lang="en-US" sz="2400" dirty="0">
                <a:hlinkClick r:id="rId2"/>
              </a:rPr>
              <a:t>http://</a:t>
            </a:r>
            <a:r>
              <a:rPr lang="en-US" sz="2400" dirty="0" smtClean="0">
                <a:hlinkClick r:id="rId2"/>
              </a:rPr>
              <a:t>www.ca-ilg.org/webinar/how-ensure-your-budget-meets-your-communitys-needs</a:t>
            </a:r>
            <a:endParaRPr lang="en-US" sz="2400" dirty="0" smtClean="0"/>
          </a:p>
          <a:p>
            <a:r>
              <a:rPr lang="en-US" sz="2400" dirty="0" smtClean="0"/>
              <a:t>If you have additional questions please contact Melissa Kuehne: 916 658-8202 </a:t>
            </a:r>
            <a:endParaRPr lang="en-US" sz="2400" dirty="0"/>
          </a:p>
        </p:txBody>
      </p:sp>
    </p:spTree>
    <p:extLst>
      <p:ext uri="{BB962C8B-B14F-4D97-AF65-F5344CB8AC3E}">
        <p14:creationId xmlns:p14="http://schemas.microsoft.com/office/powerpoint/2010/main" val="245726966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engage the Community?</a:t>
            </a:r>
            <a:endParaRPr lang="en-US" dirty="0"/>
          </a:p>
        </p:txBody>
      </p:sp>
      <p:sp>
        <p:nvSpPr>
          <p:cNvPr id="6" name="Content Placeholder 5"/>
          <p:cNvSpPr>
            <a:spLocks noGrp="1"/>
          </p:cNvSpPr>
          <p:nvPr>
            <p:ph sz="half" idx="1"/>
          </p:nvPr>
        </p:nvSpPr>
        <p:spPr>
          <a:xfrm>
            <a:off x="1143000" y="1714500"/>
            <a:ext cx="3810000" cy="4152900"/>
          </a:xfrm>
        </p:spPr>
        <p:txBody>
          <a:bodyPr/>
          <a:lstStyle/>
          <a:p>
            <a:r>
              <a:rPr lang="en-US" sz="2400" dirty="0" smtClean="0"/>
              <a:t>The Budget is typically the strongest statement of the City’s priorities for the community. As such, important that its  development involve  substantial community involvement</a:t>
            </a:r>
            <a:r>
              <a:rPr lang="en-US" sz="2000" dirty="0" smtClean="0"/>
              <a:t>.</a:t>
            </a:r>
          </a:p>
          <a:p>
            <a:endParaRPr lang="en-US" sz="2000" dirty="0" smtClean="0"/>
          </a:p>
        </p:txBody>
      </p:sp>
      <p:sp>
        <p:nvSpPr>
          <p:cNvPr id="7" name="Content Placeholder 6"/>
          <p:cNvSpPr>
            <a:spLocks noGrp="1"/>
          </p:cNvSpPr>
          <p:nvPr>
            <p:ph sz="half" idx="2"/>
          </p:nvPr>
        </p:nvSpPr>
        <p:spPr>
          <a:xfrm>
            <a:off x="5105400" y="1676400"/>
            <a:ext cx="3810000" cy="4152900"/>
          </a:xfrm>
        </p:spPr>
        <p:txBody>
          <a:bodyPr/>
          <a:lstStyle/>
          <a:p>
            <a:r>
              <a:rPr lang="en-US" sz="2400" dirty="0" smtClean="0"/>
              <a:t>Meaningful public engagement helps residents understand the hard choices that budgeting entails.</a:t>
            </a:r>
          </a:p>
          <a:p>
            <a:r>
              <a:rPr lang="en-US" sz="2400" dirty="0" smtClean="0"/>
              <a:t>And assists policy-makers in better understanding programs and services residents value most.</a:t>
            </a:r>
          </a:p>
          <a:p>
            <a:endParaRPr lang="en-US" sz="2000" dirty="0" smtClean="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7</a:t>
            </a:fld>
            <a:endParaRPr lang="en-US" altLang="en-US"/>
          </a:p>
        </p:txBody>
      </p:sp>
      <p:sp>
        <p:nvSpPr>
          <p:cNvPr id="8" name="TextBox 7"/>
          <p:cNvSpPr txBox="1"/>
          <p:nvPr/>
        </p:nvSpPr>
        <p:spPr>
          <a:xfrm>
            <a:off x="1143000" y="4982795"/>
            <a:ext cx="4038600" cy="1646605"/>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1800" b="0" dirty="0" smtClean="0">
                <a:hlinkClick r:id="rId2"/>
              </a:rPr>
              <a:t>http://www.ca-ilg.org/public-engagement-budgeting</a:t>
            </a:r>
          </a:p>
          <a:p>
            <a:pPr marL="171450" indent="-171450">
              <a:buFont typeface="Arial" panose="020B0604020202020204" pitchFamily="34" charset="0"/>
              <a:buChar char="•"/>
            </a:pPr>
            <a:endParaRPr lang="en-US" sz="1100" b="0" dirty="0" smtClean="0">
              <a:hlinkClick r:id="rId2"/>
            </a:endParaRPr>
          </a:p>
          <a:p>
            <a:pPr marL="285750" indent="-285750">
              <a:buFont typeface="Arial" panose="020B0604020202020204" pitchFamily="34" charset="0"/>
              <a:buChar char="•"/>
            </a:pPr>
            <a:r>
              <a:rPr lang="en-US" sz="1800" b="0" dirty="0" smtClean="0">
                <a:hlinkClick r:id="rId2"/>
              </a:rPr>
              <a:t>http://www.ca-ilg.org/post/local-officials-guide-public-engagement-budgeting</a:t>
            </a:r>
            <a:endParaRPr lang="en-US" sz="1800" dirty="0"/>
          </a:p>
        </p:txBody>
      </p:sp>
    </p:spTree>
    <p:extLst>
      <p:ext uri="{BB962C8B-B14F-4D97-AF65-F5344CB8AC3E}">
        <p14:creationId xmlns:p14="http://schemas.microsoft.com/office/powerpoint/2010/main" val="349963068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Engage the Community?</a:t>
            </a:r>
            <a:endParaRPr lang="en-US" dirty="0"/>
          </a:p>
        </p:txBody>
      </p:sp>
      <p:sp>
        <p:nvSpPr>
          <p:cNvPr id="6" name="Content Placeholder 5"/>
          <p:cNvSpPr>
            <a:spLocks noGrp="1"/>
          </p:cNvSpPr>
          <p:nvPr>
            <p:ph sz="half" idx="1"/>
          </p:nvPr>
        </p:nvSpPr>
        <p:spPr>
          <a:xfrm>
            <a:off x="1143000" y="1676400"/>
            <a:ext cx="3810000" cy="4152900"/>
          </a:xfrm>
        </p:spPr>
        <p:txBody>
          <a:bodyPr/>
          <a:lstStyle/>
          <a:p>
            <a:r>
              <a:rPr lang="en-US" sz="2400" dirty="0" smtClean="0"/>
              <a:t>Increased public understanding about local agency budgets, including revenues, expenses and challenges can lead to greater support for budgetary decisions as well as for measures to increase effective use of local revenues.</a:t>
            </a:r>
            <a:endParaRPr lang="en-US" sz="2400" dirty="0"/>
          </a:p>
        </p:txBody>
      </p:sp>
      <p:sp>
        <p:nvSpPr>
          <p:cNvPr id="7" name="Content Placeholder 6"/>
          <p:cNvSpPr>
            <a:spLocks noGrp="1"/>
          </p:cNvSpPr>
          <p:nvPr>
            <p:ph sz="half" idx="2"/>
          </p:nvPr>
        </p:nvSpPr>
        <p:spPr>
          <a:xfrm>
            <a:off x="5105400" y="1676400"/>
            <a:ext cx="3810000" cy="4152900"/>
          </a:xfrm>
        </p:spPr>
        <p:txBody>
          <a:bodyPr/>
          <a:lstStyle/>
          <a:p>
            <a:r>
              <a:rPr lang="en-US" sz="2400" dirty="0" smtClean="0"/>
              <a:t>Transparency about the local agency finances and the budget decision-making process promotes public trust and confidence in  stewardship of taxpayer funds.</a:t>
            </a:r>
          </a:p>
          <a:p>
            <a:endParaRPr lang="en-US" sz="2000"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8</a:t>
            </a:fld>
            <a:endParaRPr lang="en-US" altLang="en-US"/>
          </a:p>
        </p:txBody>
      </p:sp>
    </p:spTree>
    <p:extLst>
      <p:ext uri="{BB962C8B-B14F-4D97-AF65-F5344CB8AC3E}">
        <p14:creationId xmlns:p14="http://schemas.microsoft.com/office/powerpoint/2010/main" val="36562481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Engage the Community?</a:t>
            </a:r>
            <a:endParaRPr lang="en-US" dirty="0"/>
          </a:p>
        </p:txBody>
      </p:sp>
      <p:sp>
        <p:nvSpPr>
          <p:cNvPr id="6" name="Content Placeholder 5"/>
          <p:cNvSpPr>
            <a:spLocks noGrp="1"/>
          </p:cNvSpPr>
          <p:nvPr>
            <p:ph sz="half" idx="1"/>
          </p:nvPr>
        </p:nvSpPr>
        <p:spPr>
          <a:xfrm>
            <a:off x="1143000" y="1676400"/>
            <a:ext cx="3810000" cy="4152900"/>
          </a:xfrm>
        </p:spPr>
        <p:txBody>
          <a:bodyPr/>
          <a:lstStyle/>
          <a:p>
            <a:r>
              <a:rPr lang="en-US" sz="2400" dirty="0" smtClean="0"/>
              <a:t>The budgeting process allocates scarce taxpayer dollars to services, programs and facilities that play a key role in determining the community’s quality of life.</a:t>
            </a:r>
            <a:endParaRPr lang="en-US" sz="2400" dirty="0"/>
          </a:p>
        </p:txBody>
      </p:sp>
      <p:sp>
        <p:nvSpPr>
          <p:cNvPr id="7" name="Content Placeholder 6"/>
          <p:cNvSpPr>
            <a:spLocks noGrp="1"/>
          </p:cNvSpPr>
          <p:nvPr>
            <p:ph sz="half" idx="2"/>
          </p:nvPr>
        </p:nvSpPr>
        <p:spPr>
          <a:xfrm>
            <a:off x="5105400" y="1676400"/>
            <a:ext cx="3810000" cy="4152900"/>
          </a:xfrm>
        </p:spPr>
        <p:txBody>
          <a:bodyPr/>
          <a:lstStyle/>
          <a:p>
            <a:r>
              <a:rPr lang="en-US" sz="2400" dirty="0" smtClean="0"/>
              <a:t>ICMA considers resident participation a core competency for successful public managers.</a:t>
            </a:r>
          </a:p>
          <a:p>
            <a:r>
              <a:rPr lang="en-US" sz="2400" dirty="0" smtClean="0"/>
              <a:t>Stated simply, meaningfully engaging the community in key policy decisions that affect them is the right thing to do. </a:t>
            </a:r>
            <a:endParaRPr lang="en-US" sz="2400" dirty="0"/>
          </a:p>
        </p:txBody>
      </p:sp>
      <p:sp>
        <p:nvSpPr>
          <p:cNvPr id="4" name="Slide Number Placeholder 3"/>
          <p:cNvSpPr>
            <a:spLocks noGrp="1"/>
          </p:cNvSpPr>
          <p:nvPr>
            <p:ph type="sldNum" sz="quarter" idx="11"/>
          </p:nvPr>
        </p:nvSpPr>
        <p:spPr/>
        <p:txBody>
          <a:bodyPr/>
          <a:lstStyle/>
          <a:p>
            <a:fld id="{1F477676-B568-469D-925E-1B89E7CCD5F5}" type="slidenum">
              <a:rPr lang="en-US" altLang="en-US" smtClean="0"/>
              <a:pPr/>
              <a:t>9</a:t>
            </a:fld>
            <a:endParaRPr lang="en-US" altLang="en-US"/>
          </a:p>
        </p:txBody>
      </p:sp>
    </p:spTree>
    <p:extLst>
      <p:ext uri="{BB962C8B-B14F-4D97-AF65-F5344CB8AC3E}">
        <p14:creationId xmlns:p14="http://schemas.microsoft.com/office/powerpoint/2010/main" val="17729529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ide Bar White">
  <a:themeElements>
    <a:clrScheme name="Side Bar White 4">
      <a:dk1>
        <a:srgbClr val="000000"/>
      </a:dk1>
      <a:lt1>
        <a:srgbClr val="FFFFFF"/>
      </a:lt1>
      <a:dk2>
        <a:srgbClr val="006666"/>
      </a:dk2>
      <a:lt2>
        <a:srgbClr val="FFFFFF"/>
      </a:lt2>
      <a:accent1>
        <a:srgbClr val="009999"/>
      </a:accent1>
      <a:accent2>
        <a:srgbClr val="EAEAEA"/>
      </a:accent2>
      <a:accent3>
        <a:srgbClr val="FFFFFF"/>
      </a:accent3>
      <a:accent4>
        <a:srgbClr val="000000"/>
      </a:accent4>
      <a:accent5>
        <a:srgbClr val="AACACA"/>
      </a:accent5>
      <a:accent6>
        <a:srgbClr val="D4D4D4"/>
      </a:accent6>
      <a:hlink>
        <a:srgbClr val="FF5050"/>
      </a:hlink>
      <a:folHlink>
        <a:srgbClr val="CBCBCB"/>
      </a:folHlink>
    </a:clrScheme>
    <a:fontScheme name="Side Bar 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charset="0"/>
          </a:defRPr>
        </a:defPPr>
      </a:lstStyle>
    </a:lnDef>
  </a:objectDefaults>
  <a:extraClrSchemeLst>
    <a:extraClrScheme>
      <a:clrScheme name="Side Bar Whit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 Bar Whit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 Bar Whit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Side Bar White 4">
        <a:dk1>
          <a:srgbClr val="000000"/>
        </a:dk1>
        <a:lt1>
          <a:srgbClr val="FFFFFF"/>
        </a:lt1>
        <a:dk2>
          <a:srgbClr val="006666"/>
        </a:dk2>
        <a:lt2>
          <a:srgbClr val="FFFFFF"/>
        </a:lt2>
        <a:accent1>
          <a:srgbClr val="009999"/>
        </a:accent1>
        <a:accent2>
          <a:srgbClr val="EAEAEA"/>
        </a:accent2>
        <a:accent3>
          <a:srgbClr val="FFFFFF"/>
        </a:accent3>
        <a:accent4>
          <a:srgbClr val="000000"/>
        </a:accent4>
        <a:accent5>
          <a:srgbClr val="AACACA"/>
        </a:accent5>
        <a:accent6>
          <a:srgbClr val="D4D4D4"/>
        </a:accent6>
        <a:hlink>
          <a:srgbClr val="FF5050"/>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vic">
  <a:themeElements>
    <a:clrScheme name="Custom 9">
      <a:dk1>
        <a:sysClr val="windowText" lastClr="000000"/>
      </a:dk1>
      <a:lt1>
        <a:sysClr val="window" lastClr="FFFFFF"/>
      </a:lt1>
      <a:dk2>
        <a:srgbClr val="646B86"/>
      </a:dk2>
      <a:lt2>
        <a:srgbClr val="C5D1D7"/>
      </a:lt2>
      <a:accent1>
        <a:srgbClr val="D16349"/>
      </a:accent1>
      <a:accent2>
        <a:srgbClr val="CCB400"/>
      </a:accent2>
      <a:accent3>
        <a:srgbClr val="008A3E"/>
      </a:accent3>
      <a:accent4>
        <a:srgbClr val="8C7B70"/>
      </a:accent4>
      <a:accent5>
        <a:srgbClr val="12902A"/>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H:\Templates\Side Bar White.pot</Template>
  <TotalTime>5741</TotalTime>
  <Words>2606</Words>
  <Application>Microsoft Office PowerPoint</Application>
  <PresentationFormat>On-screen Show (4:3)</PresentationFormat>
  <Paragraphs>487</Paragraphs>
  <Slides>69</Slides>
  <Notes>22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75" baseType="lpstr">
      <vt:lpstr>Side Bar White</vt:lpstr>
      <vt:lpstr>Custom Design</vt:lpstr>
      <vt:lpstr>Civic</vt:lpstr>
      <vt:lpstr>Executive</vt:lpstr>
      <vt:lpstr>1_Office Theme</vt:lpstr>
      <vt:lpstr>Photo Editor Photo</vt:lpstr>
      <vt:lpstr>  Meaningfully Engaging the Community in the Budget Process </vt:lpstr>
      <vt:lpstr>Speakers  Bill Statler, Consultant/Trainer, Retired Director of Finance &amp; Information Technology, City of San Luis Obispo   Lauren Vasquez, Senior Management Analyst, City of Monrovia City Manager’s Office  Presider  Sarah Rubin, Program Manager, Public Engagement Program, Institute for Local Government   </vt:lpstr>
      <vt:lpstr>PowerPoint Presentation</vt:lpstr>
      <vt:lpstr>ILG Public Engagement and Budgeting Resources </vt:lpstr>
      <vt:lpstr>Meaningfully Engaging the Community in the Budget Process</vt:lpstr>
      <vt:lpstr>Community engagement in the budget process</vt:lpstr>
      <vt:lpstr>Why engage the Community?</vt:lpstr>
      <vt:lpstr>Why Engage the Community?</vt:lpstr>
      <vt:lpstr>Why Engage the Community?</vt:lpstr>
      <vt:lpstr>Engaged in what?</vt:lpstr>
      <vt:lpstr>Tools to Consider</vt:lpstr>
      <vt:lpstr>A Tale of Two Cities</vt:lpstr>
      <vt:lpstr>PowerPoint Presentation</vt:lpstr>
      <vt:lpstr>Purpose of the City’s Budget</vt:lpstr>
      <vt:lpstr>Because . . . .  </vt:lpstr>
      <vt:lpstr>Linking Goals and Resources</vt:lpstr>
      <vt:lpstr>Five Step Goal-Setting Process </vt:lpstr>
      <vt:lpstr> Setting the Table</vt:lpstr>
      <vt:lpstr> Building the Foundation</vt:lpstr>
      <vt:lpstr> Community Forum</vt:lpstr>
      <vt:lpstr> Council Goal-Setting</vt:lpstr>
      <vt:lpstr> Major City Goal Work Programs</vt:lpstr>
      <vt:lpstr>PowerPoint Presentation</vt:lpstr>
      <vt:lpstr>Advisory Bodies</vt:lpstr>
      <vt:lpstr>Advisory Bodies</vt:lpstr>
      <vt:lpstr>Community Groups</vt:lpstr>
      <vt:lpstr>Community Budget Bulletin</vt:lpstr>
      <vt:lpstr>Community Budget Bulletin</vt:lpstr>
      <vt:lpstr>Community Budget Bulletin Results</vt:lpstr>
      <vt:lpstr>Display Ads</vt:lpstr>
      <vt:lpstr>Community Forum</vt:lpstr>
      <vt:lpstr>PowerPoint Presentation</vt:lpstr>
      <vt:lpstr>PowerPoint Presentation</vt:lpstr>
      <vt:lpstr>Community Forum Outcome</vt:lpstr>
      <vt:lpstr>Web Site</vt:lpstr>
      <vt:lpstr>And after goal-setting</vt:lpstr>
      <vt:lpstr>PowerPoint Presentation</vt:lpstr>
      <vt:lpstr>Process relies on one simple question</vt:lpstr>
      <vt:lpstr>Doesn’t this raise false expectations?</vt:lpstr>
      <vt:lpstr>This Is the Essence of the Budget Process</vt:lpstr>
      <vt:lpstr>City of Bell</vt:lpstr>
      <vt:lpstr>A better story for this year Este año el proceso es mucho mejor</vt:lpstr>
      <vt:lpstr>Small Groups</vt:lpstr>
      <vt:lpstr>Today’s Big Question La Gran Pregunta de Hoy</vt:lpstr>
      <vt:lpstr>Engaged Process</vt:lpstr>
      <vt:lpstr>Final Thoughts: Not a Panacea</vt:lpstr>
      <vt:lpstr>Recent IBM Report</vt:lpstr>
      <vt:lpstr>PowerPoint Presentation</vt:lpstr>
      <vt:lpstr>PowerPoint Presentation</vt:lpstr>
      <vt:lpstr>PowerPoint Presentation</vt:lpstr>
      <vt:lpstr>Marketing &amp; Outreach</vt:lpstr>
      <vt:lpstr>Marketing &amp; Outreach</vt:lpstr>
      <vt:lpstr>Marketing &amp; Outreach</vt:lpstr>
      <vt:lpstr>Community Outreach Efforts</vt:lpstr>
      <vt:lpstr>MONROVIA</vt:lpstr>
      <vt:lpstr>Major Goals and Priorities</vt:lpstr>
      <vt:lpstr>PowerPoint Presentation</vt:lpstr>
      <vt:lpstr>MONROVIA</vt:lpstr>
      <vt:lpstr>PowerPoint Presentation</vt:lpstr>
      <vt:lpstr>MONROVIA</vt:lpstr>
      <vt:lpstr>PowerPoint Presentation</vt:lpstr>
      <vt:lpstr>PowerPoint Presentation</vt:lpstr>
      <vt:lpstr>MONROVIA</vt:lpstr>
      <vt:lpstr>The Plan &amp; Budget</vt:lpstr>
      <vt:lpstr>MONROVIA</vt:lpstr>
      <vt:lpstr>PowerPoint Presentation</vt:lpstr>
      <vt:lpstr>PowerPoint Presentation</vt:lpstr>
      <vt:lpstr>Questions?</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1999-01 Financial Plan</dc:title>
  <dc:creator>Bill Statler</dc:creator>
  <cp:lastModifiedBy>clove lazard</cp:lastModifiedBy>
  <cp:revision>121</cp:revision>
  <cp:lastPrinted>1999-05-18T01:12:14Z</cp:lastPrinted>
  <dcterms:created xsi:type="dcterms:W3CDTF">1995-05-28T16:27:30Z</dcterms:created>
  <dcterms:modified xsi:type="dcterms:W3CDTF">2014-03-04T23:08:38Z</dcterms:modified>
</cp:coreProperties>
</file>