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2" r:id="rId3"/>
    <p:sldMasterId id="2147483705" r:id="rId4"/>
    <p:sldMasterId id="2147483717" r:id="rId5"/>
  </p:sldMasterIdLst>
  <p:notesMasterIdLst>
    <p:notesMasterId r:id="rId48"/>
  </p:notesMasterIdLst>
  <p:sldIdLst>
    <p:sldId id="257" r:id="rId6"/>
    <p:sldId id="256" r:id="rId7"/>
    <p:sldId id="260" r:id="rId8"/>
    <p:sldId id="281" r:id="rId9"/>
    <p:sldId id="283" r:id="rId10"/>
    <p:sldId id="274" r:id="rId11"/>
    <p:sldId id="275" r:id="rId12"/>
    <p:sldId id="276" r:id="rId13"/>
    <p:sldId id="277" r:id="rId14"/>
    <p:sldId id="278" r:id="rId15"/>
    <p:sldId id="279" r:id="rId16"/>
    <p:sldId id="300" r:id="rId17"/>
    <p:sldId id="301" r:id="rId18"/>
    <p:sldId id="302" r:id="rId19"/>
    <p:sldId id="303" r:id="rId20"/>
    <p:sldId id="304" r:id="rId21"/>
    <p:sldId id="305" r:id="rId22"/>
    <p:sldId id="306" r:id="rId23"/>
    <p:sldId id="307" r:id="rId24"/>
    <p:sldId id="308" r:id="rId25"/>
    <p:sldId id="309" r:id="rId26"/>
    <p:sldId id="310" r:id="rId27"/>
    <p:sldId id="311" r:id="rId28"/>
    <p:sldId id="312" r:id="rId29"/>
    <p:sldId id="313" r:id="rId30"/>
    <p:sldId id="314" r:id="rId31"/>
    <p:sldId id="315" r:id="rId32"/>
    <p:sldId id="316" r:id="rId33"/>
    <p:sldId id="317" r:id="rId34"/>
    <p:sldId id="258" r:id="rId35"/>
    <p:sldId id="261" r:id="rId36"/>
    <p:sldId id="262" r:id="rId37"/>
    <p:sldId id="263" r:id="rId38"/>
    <p:sldId id="264" r:id="rId39"/>
    <p:sldId id="265" r:id="rId40"/>
    <p:sldId id="266" r:id="rId41"/>
    <p:sldId id="267" r:id="rId42"/>
    <p:sldId id="269" r:id="rId43"/>
    <p:sldId id="270" r:id="rId44"/>
    <p:sldId id="271" r:id="rId45"/>
    <p:sldId id="284" r:id="rId46"/>
    <p:sldId id="299"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06" autoAdjust="0"/>
    <p:restoredTop sz="98657" autoAdjust="0"/>
  </p:normalViewPr>
  <p:slideViewPr>
    <p:cSldViewPr>
      <p:cViewPr>
        <p:scale>
          <a:sx n="66" d="100"/>
          <a:sy n="66" d="100"/>
        </p:scale>
        <p:origin x="-1014" y="-72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E08C31-6248-43C5-BAB9-062C5E4CC8BA}" type="datetimeFigureOut">
              <a:rPr lang="en-US" smtClean="0"/>
              <a:t>3/13/2013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A70DC7-6112-4B19-A494-296376C46C34}" type="slidenum">
              <a:rPr lang="en-US" smtClean="0"/>
              <a:t>‹#›</a:t>
            </a:fld>
            <a:endParaRPr lang="en-US"/>
          </a:p>
        </p:txBody>
      </p:sp>
    </p:spTree>
    <p:extLst>
      <p:ext uri="{BB962C8B-B14F-4D97-AF65-F5344CB8AC3E}">
        <p14:creationId xmlns:p14="http://schemas.microsoft.com/office/powerpoint/2010/main" val="3891383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ca-ilg.org/climate-action-sustainability-best-practices-framework"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mn-ea"/>
                <a:cs typeface="+mn-cs"/>
              </a:rPr>
              <a:t>The Institute for Local Government promotes good government at the local level with practical, impartial and easy-to-use resources for California communities. ILG’s resources are in many areas including ethics, collaboration, public engagement and sustainable communities. ILG is the research and education affiliate of the California State Association of Counties and the League of California Cities.</a:t>
            </a: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fld id="{AEF282FB-C3B4-4DFE-9101-2C078990E2FB}" type="slidenum">
              <a:rPr lang="en-GB">
                <a:solidFill>
                  <a:prstClr val="black"/>
                </a:solidFill>
                <a:latin typeface="Arial" pitchFamily="-72" charset="0"/>
                <a:ea typeface="ＭＳ Ｐゴシック" pitchFamily="-72" charset="-128"/>
                <a:cs typeface="ＭＳ Ｐゴシック" pitchFamily="-72" charset="-128"/>
              </a:rPr>
              <a:pPr/>
              <a:t>28</a:t>
            </a:fld>
            <a:endParaRPr lang="en-GB">
              <a:solidFill>
                <a:prstClr val="black"/>
              </a:solidFill>
              <a:latin typeface="Arial" pitchFamily="-72" charset="0"/>
              <a:ea typeface="ＭＳ Ｐゴシック" pitchFamily="-72" charset="-128"/>
              <a:cs typeface="ＭＳ Ｐゴシック" pitchFamily="-72" charset="-128"/>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pPr eaLnBrk="1" hangingPunct="1"/>
            <a:endParaRPr lang="en-GB">
              <a:solidFill>
                <a:srgbClr val="FF0000"/>
              </a:solidFill>
              <a:latin typeface="Arial" pitchFamily="-72" charset="0"/>
            </a:endParaRPr>
          </a:p>
        </p:txBody>
      </p:sp>
      <p:sp>
        <p:nvSpPr>
          <p:cNvPr id="22532" name="Footer Placeholder 4"/>
          <p:cNvSpPr>
            <a:spLocks noGrp="1"/>
          </p:cNvSpPr>
          <p:nvPr>
            <p:ph type="ftr" sz="quarter" idx="4"/>
          </p:nvPr>
        </p:nvSpPr>
        <p:spPr>
          <a:noFill/>
        </p:spPr>
        <p:txBody>
          <a:bodyPr/>
          <a:lstStyle/>
          <a:p>
            <a:endParaRPr lang="en-GB">
              <a:solidFill>
                <a:prstClr val="black"/>
              </a:solidFill>
              <a:latin typeface="Arial" pitchFamily="-72" charset="0"/>
              <a:ea typeface="ＭＳ Ｐゴシック" pitchFamily="-72" charset="-128"/>
              <a:cs typeface="ＭＳ Ｐゴシック" pitchFamily="-72"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322" eaLnBrk="0" hangingPunct="0">
              <a:defRPr sz="3500">
                <a:solidFill>
                  <a:schemeClr val="tx1"/>
                </a:solidFill>
                <a:latin typeface="Times New Roman" pitchFamily="18" charset="0"/>
              </a:defRPr>
            </a:lvl1pPr>
            <a:lvl2pPr marL="729057" indent="-280406" defTabSz="911322" eaLnBrk="0" hangingPunct="0">
              <a:defRPr sz="3500">
                <a:solidFill>
                  <a:schemeClr val="tx1"/>
                </a:solidFill>
                <a:latin typeface="Times New Roman" pitchFamily="18" charset="0"/>
              </a:defRPr>
            </a:lvl2pPr>
            <a:lvl3pPr marL="1121626" indent="-224325" defTabSz="911322" eaLnBrk="0" hangingPunct="0">
              <a:defRPr sz="3500">
                <a:solidFill>
                  <a:schemeClr val="tx1"/>
                </a:solidFill>
                <a:latin typeface="Times New Roman" pitchFamily="18" charset="0"/>
              </a:defRPr>
            </a:lvl3pPr>
            <a:lvl4pPr marL="1570276" indent="-224325" defTabSz="911322" eaLnBrk="0" hangingPunct="0">
              <a:defRPr sz="3500">
                <a:solidFill>
                  <a:schemeClr val="tx1"/>
                </a:solidFill>
                <a:latin typeface="Times New Roman" pitchFamily="18" charset="0"/>
              </a:defRPr>
            </a:lvl4pPr>
            <a:lvl5pPr marL="2018927" indent="-224325" defTabSz="911322" eaLnBrk="0" hangingPunct="0">
              <a:defRPr sz="3500">
                <a:solidFill>
                  <a:schemeClr val="tx1"/>
                </a:solidFill>
                <a:latin typeface="Times New Roman" pitchFamily="18" charset="0"/>
              </a:defRPr>
            </a:lvl5pPr>
            <a:lvl6pPr marL="2467577" indent="-224325" defTabSz="911322" eaLnBrk="0" fontAlgn="base" hangingPunct="0">
              <a:spcBef>
                <a:spcPct val="0"/>
              </a:spcBef>
              <a:spcAft>
                <a:spcPct val="0"/>
              </a:spcAft>
              <a:defRPr sz="3500">
                <a:solidFill>
                  <a:schemeClr val="tx1"/>
                </a:solidFill>
                <a:latin typeface="Times New Roman" pitchFamily="18" charset="0"/>
              </a:defRPr>
            </a:lvl6pPr>
            <a:lvl7pPr marL="2916227" indent="-224325" defTabSz="911322" eaLnBrk="0" fontAlgn="base" hangingPunct="0">
              <a:spcBef>
                <a:spcPct val="0"/>
              </a:spcBef>
              <a:spcAft>
                <a:spcPct val="0"/>
              </a:spcAft>
              <a:defRPr sz="3500">
                <a:solidFill>
                  <a:schemeClr val="tx1"/>
                </a:solidFill>
                <a:latin typeface="Times New Roman" pitchFamily="18" charset="0"/>
              </a:defRPr>
            </a:lvl7pPr>
            <a:lvl8pPr marL="3364878" indent="-224325" defTabSz="911322" eaLnBrk="0" fontAlgn="base" hangingPunct="0">
              <a:spcBef>
                <a:spcPct val="0"/>
              </a:spcBef>
              <a:spcAft>
                <a:spcPct val="0"/>
              </a:spcAft>
              <a:defRPr sz="3500">
                <a:solidFill>
                  <a:schemeClr val="tx1"/>
                </a:solidFill>
                <a:latin typeface="Times New Roman" pitchFamily="18" charset="0"/>
              </a:defRPr>
            </a:lvl8pPr>
            <a:lvl9pPr marL="3813528" indent="-224325" defTabSz="911322" eaLnBrk="0" fontAlgn="base" hangingPunct="0">
              <a:spcBef>
                <a:spcPct val="0"/>
              </a:spcBef>
              <a:spcAft>
                <a:spcPct val="0"/>
              </a:spcAft>
              <a:defRPr sz="3500">
                <a:solidFill>
                  <a:schemeClr val="tx1"/>
                </a:solidFill>
                <a:latin typeface="Times New Roman" pitchFamily="18" charset="0"/>
              </a:defRPr>
            </a:lvl9pPr>
          </a:lstStyle>
          <a:p>
            <a:pPr eaLnBrk="1" hangingPunct="1"/>
            <a:fld id="{2B97E063-A68A-416C-829E-940AB2E3FC35}" type="slidenum">
              <a:rPr lang="en-US" sz="1200"/>
              <a:pPr eaLnBrk="1" hangingPunct="1"/>
              <a:t>30</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500">
                <a:solidFill>
                  <a:schemeClr val="tx1"/>
                </a:solidFill>
                <a:latin typeface="Times New Roman" pitchFamily="18" charset="0"/>
              </a:defRPr>
            </a:lvl1pPr>
            <a:lvl2pPr marL="729057" indent="-280406" eaLnBrk="0" hangingPunct="0">
              <a:defRPr sz="3500">
                <a:solidFill>
                  <a:schemeClr val="tx1"/>
                </a:solidFill>
                <a:latin typeface="Times New Roman" pitchFamily="18" charset="0"/>
              </a:defRPr>
            </a:lvl2pPr>
            <a:lvl3pPr marL="1121626" indent="-224325" eaLnBrk="0" hangingPunct="0">
              <a:defRPr sz="3500">
                <a:solidFill>
                  <a:schemeClr val="tx1"/>
                </a:solidFill>
                <a:latin typeface="Times New Roman" pitchFamily="18" charset="0"/>
              </a:defRPr>
            </a:lvl3pPr>
            <a:lvl4pPr marL="1570276" indent="-224325" eaLnBrk="0" hangingPunct="0">
              <a:defRPr sz="3500">
                <a:solidFill>
                  <a:schemeClr val="tx1"/>
                </a:solidFill>
                <a:latin typeface="Times New Roman" pitchFamily="18" charset="0"/>
              </a:defRPr>
            </a:lvl4pPr>
            <a:lvl5pPr marL="2018927" indent="-224325" eaLnBrk="0" hangingPunct="0">
              <a:defRPr sz="3500">
                <a:solidFill>
                  <a:schemeClr val="tx1"/>
                </a:solidFill>
                <a:latin typeface="Times New Roman" pitchFamily="18" charset="0"/>
              </a:defRPr>
            </a:lvl5pPr>
            <a:lvl6pPr marL="2467577" indent="-224325" eaLnBrk="0" fontAlgn="base" hangingPunct="0">
              <a:spcBef>
                <a:spcPct val="0"/>
              </a:spcBef>
              <a:spcAft>
                <a:spcPct val="0"/>
              </a:spcAft>
              <a:defRPr sz="3500">
                <a:solidFill>
                  <a:schemeClr val="tx1"/>
                </a:solidFill>
                <a:latin typeface="Times New Roman" pitchFamily="18" charset="0"/>
              </a:defRPr>
            </a:lvl6pPr>
            <a:lvl7pPr marL="2916227" indent="-224325" eaLnBrk="0" fontAlgn="base" hangingPunct="0">
              <a:spcBef>
                <a:spcPct val="0"/>
              </a:spcBef>
              <a:spcAft>
                <a:spcPct val="0"/>
              </a:spcAft>
              <a:defRPr sz="3500">
                <a:solidFill>
                  <a:schemeClr val="tx1"/>
                </a:solidFill>
                <a:latin typeface="Times New Roman" pitchFamily="18" charset="0"/>
              </a:defRPr>
            </a:lvl7pPr>
            <a:lvl8pPr marL="3364878" indent="-224325" eaLnBrk="0" fontAlgn="base" hangingPunct="0">
              <a:spcBef>
                <a:spcPct val="0"/>
              </a:spcBef>
              <a:spcAft>
                <a:spcPct val="0"/>
              </a:spcAft>
              <a:defRPr sz="3500">
                <a:solidFill>
                  <a:schemeClr val="tx1"/>
                </a:solidFill>
                <a:latin typeface="Times New Roman" pitchFamily="18" charset="0"/>
              </a:defRPr>
            </a:lvl8pPr>
            <a:lvl9pPr marL="3813528" indent="-224325" eaLnBrk="0" fontAlgn="base" hangingPunct="0">
              <a:spcBef>
                <a:spcPct val="0"/>
              </a:spcBef>
              <a:spcAft>
                <a:spcPct val="0"/>
              </a:spcAft>
              <a:defRPr sz="3500">
                <a:solidFill>
                  <a:schemeClr val="tx1"/>
                </a:solidFill>
                <a:latin typeface="Times New Roman" pitchFamily="18" charset="0"/>
              </a:defRPr>
            </a:lvl9pPr>
          </a:lstStyle>
          <a:p>
            <a:pPr eaLnBrk="1" hangingPunct="1"/>
            <a:fld id="{61592101-FBEC-44A7-AEDC-5B8464A54E85}" type="slidenum">
              <a:rPr lang="en-US" sz="1200">
                <a:latin typeface="Arial" pitchFamily="34" charset="0"/>
                <a:ea typeface="MS PGothic" pitchFamily="34" charset="-128"/>
              </a:rPr>
              <a:pPr eaLnBrk="1" hangingPunct="1"/>
              <a:t>31</a:t>
            </a:fld>
            <a:endParaRPr lang="en-US" sz="1200">
              <a:latin typeface="Arial" pitchFamily="34" charset="0"/>
              <a:ea typeface="MS PGothic" pitchFamily="34" charset="-128"/>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Sustainable Communities Learning Network helps local officials and staff to access and share resources and tools that encourage their communities to consider and apply economically, socially and environmentally sustainable practices.</a:t>
            </a:r>
          </a:p>
          <a:p>
            <a:r>
              <a:rPr lang="en-US" dirty="0" smtClean="0"/>
              <a:t>The Learning Network:</a:t>
            </a:r>
          </a:p>
          <a:p>
            <a:pPr marL="171450" indent="-171450">
              <a:buFont typeface="Arial" pitchFamily="34" charset="0"/>
              <a:buChar char="•"/>
            </a:pPr>
            <a:r>
              <a:rPr lang="en-US" dirty="0" smtClean="0"/>
              <a:t>Facilitates peer-to-peer learning, sharing of real-world examples between local officials and others engaged in sustainability efforts</a:t>
            </a:r>
          </a:p>
          <a:p>
            <a:pPr marL="171450" indent="-171450">
              <a:buFont typeface="Arial" pitchFamily="34" charset="0"/>
              <a:buChar char="•"/>
            </a:pPr>
            <a:r>
              <a:rPr lang="en-US" dirty="0" smtClean="0"/>
              <a:t>Provides access to case stories, tools, and resources in ten </a:t>
            </a:r>
            <a:r>
              <a:rPr lang="en-US" dirty="0" smtClean="0">
                <a:hlinkClick r:id="rId3"/>
              </a:rPr>
              <a:t>Sustainability Best Practice</a:t>
            </a:r>
            <a:r>
              <a:rPr lang="en-US" dirty="0" smtClean="0"/>
              <a:t> areas</a:t>
            </a:r>
          </a:p>
          <a:p>
            <a:pPr marL="171450" indent="-171450">
              <a:buFont typeface="Arial" pitchFamily="34" charset="0"/>
              <a:buChar char="•"/>
            </a:pPr>
            <a:r>
              <a:rPr lang="en-US" dirty="0" smtClean="0"/>
              <a:t>Offers opportunities to be recognized as a leader in sustainability</a:t>
            </a:r>
          </a:p>
          <a:p>
            <a:endParaRPr lang="en-US" dirty="0"/>
          </a:p>
        </p:txBody>
      </p:sp>
      <p:sp>
        <p:nvSpPr>
          <p:cNvPr id="4" name="Slide Number Placeholder 3"/>
          <p:cNvSpPr>
            <a:spLocks noGrp="1"/>
          </p:cNvSpPr>
          <p:nvPr>
            <p:ph type="sldNum" sz="quarter" idx="10"/>
          </p:nvPr>
        </p:nvSpPr>
        <p:spPr/>
        <p:txBody>
          <a:bodyPr/>
          <a:lstStyle/>
          <a:p>
            <a:fld id="{E9A70DC7-6112-4B19-A494-296376C46C34}" type="slidenum">
              <a:rPr lang="en-US" smtClean="0"/>
              <a:t>4</a:t>
            </a:fld>
            <a:endParaRPr lang="en-US"/>
          </a:p>
        </p:txBody>
      </p:sp>
    </p:spTree>
    <p:extLst>
      <p:ext uri="{BB962C8B-B14F-4D97-AF65-F5344CB8AC3E}">
        <p14:creationId xmlns:p14="http://schemas.microsoft.com/office/powerpoint/2010/main" val="3828558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29057" indent="-280406">
              <a:defRPr>
                <a:solidFill>
                  <a:schemeClr val="tx1"/>
                </a:solidFill>
                <a:latin typeface="Garamond" pitchFamily="18" charset="0"/>
              </a:defRPr>
            </a:lvl2pPr>
            <a:lvl3pPr marL="1121626" indent="-224325">
              <a:defRPr>
                <a:solidFill>
                  <a:schemeClr val="tx1"/>
                </a:solidFill>
                <a:latin typeface="Garamond" pitchFamily="18" charset="0"/>
              </a:defRPr>
            </a:lvl3pPr>
            <a:lvl4pPr marL="1570276" indent="-224325">
              <a:defRPr>
                <a:solidFill>
                  <a:schemeClr val="tx1"/>
                </a:solidFill>
                <a:latin typeface="Garamond" pitchFamily="18" charset="0"/>
              </a:defRPr>
            </a:lvl4pPr>
            <a:lvl5pPr marL="2018927" indent="-224325">
              <a:defRPr>
                <a:solidFill>
                  <a:schemeClr val="tx1"/>
                </a:solidFill>
                <a:latin typeface="Garamond" pitchFamily="18" charset="0"/>
              </a:defRPr>
            </a:lvl5pPr>
            <a:lvl6pPr marL="2467577" indent="-224325" eaLnBrk="0" fontAlgn="base" hangingPunct="0">
              <a:spcBef>
                <a:spcPct val="0"/>
              </a:spcBef>
              <a:spcAft>
                <a:spcPct val="0"/>
              </a:spcAft>
              <a:defRPr>
                <a:solidFill>
                  <a:schemeClr val="tx1"/>
                </a:solidFill>
                <a:latin typeface="Garamond" pitchFamily="18" charset="0"/>
              </a:defRPr>
            </a:lvl6pPr>
            <a:lvl7pPr marL="2916227" indent="-224325" eaLnBrk="0" fontAlgn="base" hangingPunct="0">
              <a:spcBef>
                <a:spcPct val="0"/>
              </a:spcBef>
              <a:spcAft>
                <a:spcPct val="0"/>
              </a:spcAft>
              <a:defRPr>
                <a:solidFill>
                  <a:schemeClr val="tx1"/>
                </a:solidFill>
                <a:latin typeface="Garamond" pitchFamily="18" charset="0"/>
              </a:defRPr>
            </a:lvl7pPr>
            <a:lvl8pPr marL="3364878" indent="-224325" eaLnBrk="0" fontAlgn="base" hangingPunct="0">
              <a:spcBef>
                <a:spcPct val="0"/>
              </a:spcBef>
              <a:spcAft>
                <a:spcPct val="0"/>
              </a:spcAft>
              <a:defRPr>
                <a:solidFill>
                  <a:schemeClr val="tx1"/>
                </a:solidFill>
                <a:latin typeface="Garamond" pitchFamily="18" charset="0"/>
              </a:defRPr>
            </a:lvl8pPr>
            <a:lvl9pPr marL="3813528" indent="-224325" eaLnBrk="0" fontAlgn="base" hangingPunct="0">
              <a:spcBef>
                <a:spcPct val="0"/>
              </a:spcBef>
              <a:spcAft>
                <a:spcPct val="0"/>
              </a:spcAft>
              <a:defRPr>
                <a:solidFill>
                  <a:schemeClr val="tx1"/>
                </a:solidFill>
                <a:latin typeface="Garamond" pitchFamily="18" charset="0"/>
              </a:defRPr>
            </a:lvl9pPr>
          </a:lstStyle>
          <a:p>
            <a:fld id="{6A919166-01E3-4B78-95E4-49A1DF20D1B6}" type="slidenum">
              <a:rPr lang="en-US">
                <a:solidFill>
                  <a:prstClr val="black"/>
                </a:solidFill>
                <a:latin typeface="Tahoma" pitchFamily="34" charset="0"/>
              </a:rPr>
              <a:pPr/>
              <a:t>6</a:t>
            </a:fld>
            <a:endParaRPr lang="en-US">
              <a:solidFill>
                <a:prstClr val="black"/>
              </a:solidFill>
              <a:latin typeface="Tahoma" pitchFamily="34"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ahoma"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ahoma" pitchFamily="34" charset="0"/>
            </a:endParaRPr>
          </a:p>
        </p:txBody>
      </p:sp>
      <p:sp>
        <p:nvSpPr>
          <p:cNvPr id="8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29057" indent="-280406">
              <a:defRPr>
                <a:solidFill>
                  <a:schemeClr val="tx1"/>
                </a:solidFill>
                <a:latin typeface="Garamond" pitchFamily="18" charset="0"/>
              </a:defRPr>
            </a:lvl2pPr>
            <a:lvl3pPr marL="1121626" indent="-224325">
              <a:defRPr>
                <a:solidFill>
                  <a:schemeClr val="tx1"/>
                </a:solidFill>
                <a:latin typeface="Garamond" pitchFamily="18" charset="0"/>
              </a:defRPr>
            </a:lvl3pPr>
            <a:lvl4pPr marL="1570276" indent="-224325">
              <a:defRPr>
                <a:solidFill>
                  <a:schemeClr val="tx1"/>
                </a:solidFill>
                <a:latin typeface="Garamond" pitchFamily="18" charset="0"/>
              </a:defRPr>
            </a:lvl4pPr>
            <a:lvl5pPr marL="2018927" indent="-224325">
              <a:defRPr>
                <a:solidFill>
                  <a:schemeClr val="tx1"/>
                </a:solidFill>
                <a:latin typeface="Garamond" pitchFamily="18" charset="0"/>
              </a:defRPr>
            </a:lvl5pPr>
            <a:lvl6pPr marL="2467577" indent="-224325" eaLnBrk="0" fontAlgn="base" hangingPunct="0">
              <a:spcBef>
                <a:spcPct val="0"/>
              </a:spcBef>
              <a:spcAft>
                <a:spcPct val="0"/>
              </a:spcAft>
              <a:defRPr>
                <a:solidFill>
                  <a:schemeClr val="tx1"/>
                </a:solidFill>
                <a:latin typeface="Garamond" pitchFamily="18" charset="0"/>
              </a:defRPr>
            </a:lvl6pPr>
            <a:lvl7pPr marL="2916227" indent="-224325" eaLnBrk="0" fontAlgn="base" hangingPunct="0">
              <a:spcBef>
                <a:spcPct val="0"/>
              </a:spcBef>
              <a:spcAft>
                <a:spcPct val="0"/>
              </a:spcAft>
              <a:defRPr>
                <a:solidFill>
                  <a:schemeClr val="tx1"/>
                </a:solidFill>
                <a:latin typeface="Garamond" pitchFamily="18" charset="0"/>
              </a:defRPr>
            </a:lvl7pPr>
            <a:lvl8pPr marL="3364878" indent="-224325" eaLnBrk="0" fontAlgn="base" hangingPunct="0">
              <a:spcBef>
                <a:spcPct val="0"/>
              </a:spcBef>
              <a:spcAft>
                <a:spcPct val="0"/>
              </a:spcAft>
              <a:defRPr>
                <a:solidFill>
                  <a:schemeClr val="tx1"/>
                </a:solidFill>
                <a:latin typeface="Garamond" pitchFamily="18" charset="0"/>
              </a:defRPr>
            </a:lvl8pPr>
            <a:lvl9pPr marL="3813528" indent="-224325" eaLnBrk="0" fontAlgn="base" hangingPunct="0">
              <a:spcBef>
                <a:spcPct val="0"/>
              </a:spcBef>
              <a:spcAft>
                <a:spcPct val="0"/>
              </a:spcAft>
              <a:defRPr>
                <a:solidFill>
                  <a:schemeClr val="tx1"/>
                </a:solidFill>
                <a:latin typeface="Garamond" pitchFamily="18" charset="0"/>
              </a:defRPr>
            </a:lvl9pPr>
          </a:lstStyle>
          <a:p>
            <a:fld id="{2F9590C4-13B3-4D82-B13A-E6298D5D81E9}" type="slidenum">
              <a:rPr lang="en-US">
                <a:solidFill>
                  <a:prstClr val="black"/>
                </a:solidFill>
                <a:latin typeface="Tahoma" pitchFamily="34" charset="0"/>
              </a:rPr>
              <a:pPr/>
              <a:t>7</a:t>
            </a:fld>
            <a:endParaRPr lang="en-US">
              <a:solidFill>
                <a:prstClr val="black"/>
              </a:solidFill>
              <a:latin typeface="Tahoma"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ahoma" pitchFamily="34" charset="0"/>
            </a:endParaRP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29057" indent="-280406">
              <a:defRPr>
                <a:solidFill>
                  <a:schemeClr val="tx1"/>
                </a:solidFill>
                <a:latin typeface="Garamond" pitchFamily="18" charset="0"/>
              </a:defRPr>
            </a:lvl2pPr>
            <a:lvl3pPr marL="1121626" indent="-224325">
              <a:defRPr>
                <a:solidFill>
                  <a:schemeClr val="tx1"/>
                </a:solidFill>
                <a:latin typeface="Garamond" pitchFamily="18" charset="0"/>
              </a:defRPr>
            </a:lvl3pPr>
            <a:lvl4pPr marL="1570276" indent="-224325">
              <a:defRPr>
                <a:solidFill>
                  <a:schemeClr val="tx1"/>
                </a:solidFill>
                <a:latin typeface="Garamond" pitchFamily="18" charset="0"/>
              </a:defRPr>
            </a:lvl4pPr>
            <a:lvl5pPr marL="2018927" indent="-224325">
              <a:defRPr>
                <a:solidFill>
                  <a:schemeClr val="tx1"/>
                </a:solidFill>
                <a:latin typeface="Garamond" pitchFamily="18" charset="0"/>
              </a:defRPr>
            </a:lvl5pPr>
            <a:lvl6pPr marL="2467577" indent="-224325" eaLnBrk="0" fontAlgn="base" hangingPunct="0">
              <a:spcBef>
                <a:spcPct val="0"/>
              </a:spcBef>
              <a:spcAft>
                <a:spcPct val="0"/>
              </a:spcAft>
              <a:defRPr>
                <a:solidFill>
                  <a:schemeClr val="tx1"/>
                </a:solidFill>
                <a:latin typeface="Garamond" pitchFamily="18" charset="0"/>
              </a:defRPr>
            </a:lvl6pPr>
            <a:lvl7pPr marL="2916227" indent="-224325" eaLnBrk="0" fontAlgn="base" hangingPunct="0">
              <a:spcBef>
                <a:spcPct val="0"/>
              </a:spcBef>
              <a:spcAft>
                <a:spcPct val="0"/>
              </a:spcAft>
              <a:defRPr>
                <a:solidFill>
                  <a:schemeClr val="tx1"/>
                </a:solidFill>
                <a:latin typeface="Garamond" pitchFamily="18" charset="0"/>
              </a:defRPr>
            </a:lvl7pPr>
            <a:lvl8pPr marL="3364878" indent="-224325" eaLnBrk="0" fontAlgn="base" hangingPunct="0">
              <a:spcBef>
                <a:spcPct val="0"/>
              </a:spcBef>
              <a:spcAft>
                <a:spcPct val="0"/>
              </a:spcAft>
              <a:defRPr>
                <a:solidFill>
                  <a:schemeClr val="tx1"/>
                </a:solidFill>
                <a:latin typeface="Garamond" pitchFamily="18" charset="0"/>
              </a:defRPr>
            </a:lvl8pPr>
            <a:lvl9pPr marL="3813528" indent="-224325" eaLnBrk="0" fontAlgn="base" hangingPunct="0">
              <a:spcBef>
                <a:spcPct val="0"/>
              </a:spcBef>
              <a:spcAft>
                <a:spcPct val="0"/>
              </a:spcAft>
              <a:defRPr>
                <a:solidFill>
                  <a:schemeClr val="tx1"/>
                </a:solidFill>
                <a:latin typeface="Garamond" pitchFamily="18" charset="0"/>
              </a:defRPr>
            </a:lvl9pPr>
          </a:lstStyle>
          <a:p>
            <a:fld id="{D0BAA072-2A67-4031-AED8-84877E9CBA92}" type="slidenum">
              <a:rPr lang="en-US">
                <a:solidFill>
                  <a:prstClr val="black"/>
                </a:solidFill>
                <a:latin typeface="Tahoma" pitchFamily="34" charset="0"/>
              </a:rPr>
              <a:pPr/>
              <a:t>8</a:t>
            </a:fld>
            <a:endParaRPr lang="en-US">
              <a:solidFill>
                <a:prstClr val="black"/>
              </a:solidFill>
              <a:latin typeface="Tahoma"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ahoma" pitchFamily="34" charset="0"/>
            </a:endParaRP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itchFamily="18" charset="0"/>
              </a:defRPr>
            </a:lvl1pPr>
            <a:lvl2pPr marL="729057" indent="-280406">
              <a:defRPr>
                <a:solidFill>
                  <a:schemeClr val="tx1"/>
                </a:solidFill>
                <a:latin typeface="Garamond" pitchFamily="18" charset="0"/>
              </a:defRPr>
            </a:lvl2pPr>
            <a:lvl3pPr marL="1121626" indent="-224325">
              <a:defRPr>
                <a:solidFill>
                  <a:schemeClr val="tx1"/>
                </a:solidFill>
                <a:latin typeface="Garamond" pitchFamily="18" charset="0"/>
              </a:defRPr>
            </a:lvl3pPr>
            <a:lvl4pPr marL="1570276" indent="-224325">
              <a:defRPr>
                <a:solidFill>
                  <a:schemeClr val="tx1"/>
                </a:solidFill>
                <a:latin typeface="Garamond" pitchFamily="18" charset="0"/>
              </a:defRPr>
            </a:lvl4pPr>
            <a:lvl5pPr marL="2018927" indent="-224325">
              <a:defRPr>
                <a:solidFill>
                  <a:schemeClr val="tx1"/>
                </a:solidFill>
                <a:latin typeface="Garamond" pitchFamily="18" charset="0"/>
              </a:defRPr>
            </a:lvl5pPr>
            <a:lvl6pPr marL="2467577" indent="-224325" eaLnBrk="0" fontAlgn="base" hangingPunct="0">
              <a:spcBef>
                <a:spcPct val="0"/>
              </a:spcBef>
              <a:spcAft>
                <a:spcPct val="0"/>
              </a:spcAft>
              <a:defRPr>
                <a:solidFill>
                  <a:schemeClr val="tx1"/>
                </a:solidFill>
                <a:latin typeface="Garamond" pitchFamily="18" charset="0"/>
              </a:defRPr>
            </a:lvl6pPr>
            <a:lvl7pPr marL="2916227" indent="-224325" eaLnBrk="0" fontAlgn="base" hangingPunct="0">
              <a:spcBef>
                <a:spcPct val="0"/>
              </a:spcBef>
              <a:spcAft>
                <a:spcPct val="0"/>
              </a:spcAft>
              <a:defRPr>
                <a:solidFill>
                  <a:schemeClr val="tx1"/>
                </a:solidFill>
                <a:latin typeface="Garamond" pitchFamily="18" charset="0"/>
              </a:defRPr>
            </a:lvl7pPr>
            <a:lvl8pPr marL="3364878" indent="-224325" eaLnBrk="0" fontAlgn="base" hangingPunct="0">
              <a:spcBef>
                <a:spcPct val="0"/>
              </a:spcBef>
              <a:spcAft>
                <a:spcPct val="0"/>
              </a:spcAft>
              <a:defRPr>
                <a:solidFill>
                  <a:schemeClr val="tx1"/>
                </a:solidFill>
                <a:latin typeface="Garamond" pitchFamily="18" charset="0"/>
              </a:defRPr>
            </a:lvl8pPr>
            <a:lvl9pPr marL="3813528" indent="-224325" eaLnBrk="0" fontAlgn="base" hangingPunct="0">
              <a:spcBef>
                <a:spcPct val="0"/>
              </a:spcBef>
              <a:spcAft>
                <a:spcPct val="0"/>
              </a:spcAft>
              <a:defRPr>
                <a:solidFill>
                  <a:schemeClr val="tx1"/>
                </a:solidFill>
                <a:latin typeface="Garamond" pitchFamily="18" charset="0"/>
              </a:defRPr>
            </a:lvl9pPr>
          </a:lstStyle>
          <a:p>
            <a:fld id="{4CB10EAA-0533-437E-8CD6-593F2FE6E5BE}" type="slidenum">
              <a:rPr lang="en-US">
                <a:solidFill>
                  <a:prstClr val="black"/>
                </a:solidFill>
                <a:latin typeface="Tahoma" pitchFamily="34" charset="0"/>
              </a:rPr>
              <a:pPr/>
              <a:t>9</a:t>
            </a:fld>
            <a:endParaRPr lang="en-US">
              <a:solidFill>
                <a:prstClr val="black"/>
              </a:solidFill>
              <a:latin typeface="Tahoma"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fld id="{AEF282FB-C3B4-4DFE-9101-2C078990E2FB}" type="slidenum">
              <a:rPr lang="en-GB">
                <a:solidFill>
                  <a:prstClr val="black"/>
                </a:solidFill>
                <a:latin typeface="Arial" pitchFamily="-72" charset="0"/>
                <a:ea typeface="ＭＳ Ｐゴシック" pitchFamily="-72" charset="-128"/>
                <a:cs typeface="ＭＳ Ｐゴシック" pitchFamily="-72" charset="-128"/>
              </a:rPr>
              <a:pPr/>
              <a:t>15</a:t>
            </a:fld>
            <a:endParaRPr lang="en-GB">
              <a:solidFill>
                <a:prstClr val="black"/>
              </a:solidFill>
              <a:latin typeface="Arial" pitchFamily="-72" charset="0"/>
              <a:ea typeface="ＭＳ Ｐゴシック" pitchFamily="-72" charset="-128"/>
              <a:cs typeface="ＭＳ Ｐゴシック" pitchFamily="-72" charset="-128"/>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pPr eaLnBrk="1" hangingPunct="1"/>
            <a:endParaRPr lang="en-GB">
              <a:solidFill>
                <a:srgbClr val="FF0000"/>
              </a:solidFill>
              <a:latin typeface="Arial" pitchFamily="-72" charset="0"/>
            </a:endParaRPr>
          </a:p>
        </p:txBody>
      </p:sp>
      <p:sp>
        <p:nvSpPr>
          <p:cNvPr id="22532" name="Footer Placeholder 4"/>
          <p:cNvSpPr>
            <a:spLocks noGrp="1"/>
          </p:cNvSpPr>
          <p:nvPr>
            <p:ph type="ftr" sz="quarter" idx="4"/>
          </p:nvPr>
        </p:nvSpPr>
        <p:spPr>
          <a:noFill/>
        </p:spPr>
        <p:txBody>
          <a:bodyPr/>
          <a:lstStyle/>
          <a:p>
            <a:endParaRPr lang="en-GB">
              <a:solidFill>
                <a:prstClr val="black"/>
              </a:solidFill>
              <a:latin typeface="Arial" pitchFamily="-72" charset="0"/>
              <a:ea typeface="ＭＳ Ｐゴシック" pitchFamily="-72" charset="-128"/>
              <a:cs typeface="ＭＳ Ｐゴシック" pitchFamily="-72"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fld id="{AEF282FB-C3B4-4DFE-9101-2C078990E2FB}" type="slidenum">
              <a:rPr lang="en-GB">
                <a:solidFill>
                  <a:prstClr val="black"/>
                </a:solidFill>
                <a:latin typeface="Arial" pitchFamily="-72" charset="0"/>
                <a:ea typeface="ＭＳ Ｐゴシック" pitchFamily="-72" charset="-128"/>
                <a:cs typeface="ＭＳ Ｐゴシック" pitchFamily="-72" charset="-128"/>
              </a:rPr>
              <a:pPr/>
              <a:t>17</a:t>
            </a:fld>
            <a:endParaRPr lang="en-GB">
              <a:solidFill>
                <a:prstClr val="black"/>
              </a:solidFill>
              <a:latin typeface="Arial" pitchFamily="-72" charset="0"/>
              <a:ea typeface="ＭＳ Ｐゴシック" pitchFamily="-72" charset="-128"/>
              <a:cs typeface="ＭＳ Ｐゴシック" pitchFamily="-72" charset="-128"/>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pPr eaLnBrk="1" hangingPunct="1"/>
            <a:endParaRPr lang="en-GB">
              <a:solidFill>
                <a:srgbClr val="FF0000"/>
              </a:solidFill>
              <a:latin typeface="Arial" pitchFamily="-72" charset="0"/>
            </a:endParaRPr>
          </a:p>
        </p:txBody>
      </p:sp>
      <p:sp>
        <p:nvSpPr>
          <p:cNvPr id="22532" name="Footer Placeholder 4"/>
          <p:cNvSpPr>
            <a:spLocks noGrp="1"/>
          </p:cNvSpPr>
          <p:nvPr>
            <p:ph type="ftr" sz="quarter" idx="4"/>
          </p:nvPr>
        </p:nvSpPr>
        <p:spPr>
          <a:noFill/>
        </p:spPr>
        <p:txBody>
          <a:bodyPr/>
          <a:lstStyle/>
          <a:p>
            <a:endParaRPr lang="en-GB">
              <a:solidFill>
                <a:prstClr val="black"/>
              </a:solidFill>
              <a:latin typeface="Arial" pitchFamily="-72" charset="0"/>
              <a:ea typeface="ＭＳ Ｐゴシック" pitchFamily="-72" charset="-128"/>
              <a:cs typeface="ＭＳ Ｐゴシック" pitchFamily="-72"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fld id="{AEF282FB-C3B4-4DFE-9101-2C078990E2FB}" type="slidenum">
              <a:rPr lang="en-GB">
                <a:solidFill>
                  <a:prstClr val="black"/>
                </a:solidFill>
                <a:latin typeface="Arial" pitchFamily="-72" charset="0"/>
                <a:ea typeface="ＭＳ Ｐゴシック" pitchFamily="-72" charset="-128"/>
                <a:cs typeface="ＭＳ Ｐゴシック" pitchFamily="-72" charset="-128"/>
              </a:rPr>
              <a:pPr/>
              <a:t>25</a:t>
            </a:fld>
            <a:endParaRPr lang="en-GB">
              <a:solidFill>
                <a:prstClr val="black"/>
              </a:solidFill>
              <a:latin typeface="Arial" pitchFamily="-72" charset="0"/>
              <a:ea typeface="ＭＳ Ｐゴシック" pitchFamily="-72" charset="-128"/>
              <a:cs typeface="ＭＳ Ｐゴシック" pitchFamily="-72" charset="-128"/>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pPr eaLnBrk="1" hangingPunct="1"/>
            <a:endParaRPr lang="en-GB">
              <a:solidFill>
                <a:srgbClr val="FF0000"/>
              </a:solidFill>
              <a:latin typeface="Arial" pitchFamily="-72" charset="0"/>
            </a:endParaRPr>
          </a:p>
        </p:txBody>
      </p:sp>
      <p:sp>
        <p:nvSpPr>
          <p:cNvPr id="22532" name="Footer Placeholder 4"/>
          <p:cNvSpPr>
            <a:spLocks noGrp="1"/>
          </p:cNvSpPr>
          <p:nvPr>
            <p:ph type="ftr" sz="quarter" idx="4"/>
          </p:nvPr>
        </p:nvSpPr>
        <p:spPr>
          <a:noFill/>
        </p:spPr>
        <p:txBody>
          <a:bodyPr/>
          <a:lstStyle/>
          <a:p>
            <a:endParaRPr lang="en-GB">
              <a:solidFill>
                <a:prstClr val="black"/>
              </a:solidFill>
              <a:latin typeface="Arial" pitchFamily="-72" charset="0"/>
              <a:ea typeface="ＭＳ Ｐゴシック" pitchFamily="-72" charset="-128"/>
              <a:cs typeface="ＭＳ Ｐゴシック" pitchFamily="-72"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oleObject" Target="../embeddings/oleObject1.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vmlDrawing" Target="../drawings/vmlDrawing2.v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oleObject" Target="../embeddings/oleObject2.bin"/></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600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8"/>
          <p:cNvGraphicFramePr>
            <a:graphicFrameLocks noChangeAspect="1"/>
          </p:cNvGraphicFramePr>
          <p:nvPr userDrawn="1"/>
        </p:nvGraphicFramePr>
        <p:xfrm>
          <a:off x="6096000" y="6096000"/>
          <a:ext cx="2895600" cy="419100"/>
        </p:xfrm>
        <a:graphic>
          <a:graphicData uri="http://schemas.openxmlformats.org/presentationml/2006/ole">
            <mc:AlternateContent xmlns:mc="http://schemas.openxmlformats.org/markup-compatibility/2006">
              <mc:Choice xmlns:v="urn:schemas-microsoft-com:vml" Requires="v">
                <p:oleObj spid="_x0000_s2066" name="Photo Editor Photo" r:id="rId4" imgW="17438095" imgH="2523810" progId="MSPhotoEd.3">
                  <p:embed/>
                </p:oleObj>
              </mc:Choice>
              <mc:Fallback>
                <p:oleObj name="Photo Editor Photo" r:id="rId4" imgW="17438095" imgH="2523810"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6096000"/>
                        <a:ext cx="28956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1066800"/>
            <a:ext cx="1600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0"/>
          <p:cNvSpPr>
            <a:spLocks noChangeArrowheads="1"/>
          </p:cNvSpPr>
          <p:nvPr userDrawn="1"/>
        </p:nvSpPr>
        <p:spPr bwMode="auto">
          <a:xfrm>
            <a:off x="0" y="914400"/>
            <a:ext cx="9144000" cy="2286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2813" fontAlgn="base">
              <a:spcBef>
                <a:spcPct val="0"/>
              </a:spcBef>
              <a:spcAft>
                <a:spcPct val="0"/>
              </a:spcAft>
            </a:pPr>
            <a:endParaRPr lang="en-US" sz="3600">
              <a:solidFill>
                <a:srgbClr val="000000"/>
              </a:solidFill>
              <a:latin typeface="Times New Roman" pitchFamily="18" charset="0"/>
            </a:endParaRPr>
          </a:p>
        </p:txBody>
      </p:sp>
      <p:sp>
        <p:nvSpPr>
          <p:cNvPr id="256002" name="Rectangle 2"/>
          <p:cNvSpPr>
            <a:spLocks noGrp="1" noChangeArrowheads="1"/>
          </p:cNvSpPr>
          <p:nvPr>
            <p:ph type="ctrTitle"/>
          </p:nvPr>
        </p:nvSpPr>
        <p:spPr>
          <a:xfrm>
            <a:off x="2057400" y="1600200"/>
            <a:ext cx="6553200" cy="1470025"/>
          </a:xfrm>
        </p:spPr>
        <p:txBody>
          <a:bodyPr/>
          <a:lstStyle>
            <a:lvl1pPr>
              <a:defRPr/>
            </a:lvl1pPr>
          </a:lstStyle>
          <a:p>
            <a:r>
              <a:rPr lang="en-US"/>
              <a:t>Click to edit Master title style</a:t>
            </a:r>
          </a:p>
        </p:txBody>
      </p:sp>
      <p:sp>
        <p:nvSpPr>
          <p:cNvPr id="256003" name="Rectangle 3"/>
          <p:cNvSpPr>
            <a:spLocks noGrp="1" noChangeArrowheads="1"/>
          </p:cNvSpPr>
          <p:nvPr>
            <p:ph type="subTitle" idx="1"/>
          </p:nvPr>
        </p:nvSpPr>
        <p:spPr>
          <a:xfrm>
            <a:off x="2286000" y="3355975"/>
            <a:ext cx="6172200" cy="1752600"/>
          </a:xfrm>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10" name="Rectangle 6"/>
          <p:cNvSpPr>
            <a:spLocks noGrp="1" noChangeArrowheads="1"/>
          </p:cNvSpPr>
          <p:nvPr>
            <p:ph type="sldNum" sz="quarter" idx="12"/>
          </p:nvPr>
        </p:nvSpPr>
        <p:spPr/>
        <p:txBody>
          <a:bodyPr/>
          <a:lstStyle>
            <a:lvl1pPr>
              <a:defRPr/>
            </a:lvl1pPr>
          </a:lstStyle>
          <a:p>
            <a:pPr>
              <a:defRPr/>
            </a:pPr>
            <a:fld id="{C48F1438-E947-485E-AC77-D4ECD6909F1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38176506"/>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E60E61A0-99EB-433E-83CA-3485F752540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3510683"/>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181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518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3A098F88-1441-485B-917A-6045743D993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3517542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71600"/>
            <a:ext cx="40386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371600"/>
            <a:ext cx="4038600" cy="3962400"/>
          </a:xfrm>
        </p:spPr>
        <p:txBody>
          <a:bodyPr/>
          <a:lstStyle/>
          <a:p>
            <a:pPr lvl="0"/>
            <a:endParaRPr lang="en-US" noProof="0" dirty="0" smtClean="0"/>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5FD9BF4C-7D79-4DE3-931C-1F70E1F0673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8613779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71600"/>
            <a:ext cx="40386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371600"/>
            <a:ext cx="4038600" cy="3962400"/>
          </a:xfrm>
        </p:spPr>
        <p:txBody>
          <a:bodyPr/>
          <a:lstStyle/>
          <a:p>
            <a:pPr lvl="0"/>
            <a:endParaRPr lang="en-US" noProof="0" dirty="0" smtClean="0"/>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04CB37B3-6EE8-4C90-B42D-51D35A74A15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66032101"/>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71600"/>
            <a:ext cx="40386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371600"/>
            <a:ext cx="40386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BAA55EA1-3E82-4C70-862B-86F768D1A4C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8767909"/>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371600"/>
            <a:ext cx="4038600" cy="190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4038600" cy="190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429000"/>
            <a:ext cx="8229600" cy="190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8" name="Rectangle 7"/>
          <p:cNvSpPr>
            <a:spLocks noGrp="1" noChangeArrowheads="1"/>
          </p:cNvSpPr>
          <p:nvPr>
            <p:ph type="sldNum" sz="quarter" idx="12"/>
          </p:nvPr>
        </p:nvSpPr>
        <p:spPr/>
        <p:txBody>
          <a:bodyPr/>
          <a:lstStyle>
            <a:lvl1pPr>
              <a:defRPr/>
            </a:lvl1pPr>
          </a:lstStyle>
          <a:p>
            <a:pPr>
              <a:defRPr/>
            </a:pPr>
            <a:fld id="{2765BD8C-6306-4828-ADC6-F40C5D7E687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58471393"/>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71600"/>
            <a:ext cx="40386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371600"/>
            <a:ext cx="4038600" cy="3962400"/>
          </a:xfrm>
        </p:spPr>
        <p:txBody>
          <a:bodyPr/>
          <a:lstStyle/>
          <a:p>
            <a:pPr lvl="0"/>
            <a:endParaRPr lang="en-US" noProof="0" dirty="0" smtClean="0"/>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A35ABA39-E2F1-459E-91C9-6A923FABC43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35257158"/>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71600"/>
            <a:ext cx="8229600" cy="190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429000"/>
            <a:ext cx="8229600" cy="190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D38F1E02-9A18-4161-BC4C-49057D6AD2B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00026316"/>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371600"/>
            <a:ext cx="8229600" cy="3962400"/>
          </a:xfrm>
        </p:spPr>
        <p:txBody>
          <a:bodyPr/>
          <a:lstStyle/>
          <a:p>
            <a:pPr lvl="0"/>
            <a:endParaRPr lang="en-US" noProof="0" dirty="0"/>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27B24008-C402-4D85-9232-3A51F07D7EB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3269734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ndParaRPr>
            </a:p>
          </p:txBody>
        </p:sp>
      </p:grpSp>
      <p:pic>
        <p:nvPicPr>
          <p:cNvPr id="13" name="Picture 25" descr="SC-LOGO-trans-cleanedg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524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3722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3"/>
          <p:cNvSpPr>
            <a:spLocks noGrp="1" noChangeArrowheads="1"/>
          </p:cNvSpPr>
          <p:nvPr>
            <p:ph type="dt" sz="quarter" idx="10"/>
          </p:nvPr>
        </p:nvSpPr>
        <p:spPr>
          <a:xfrm>
            <a:off x="457200" y="6248400"/>
            <a:ext cx="2133600" cy="476250"/>
          </a:xfrm>
        </p:spPr>
        <p:txBody>
          <a:bodyPr/>
          <a:lstStyle>
            <a:lvl1pPr>
              <a:defRPr dirty="0"/>
            </a:lvl1pPr>
          </a:lstStyle>
          <a:p>
            <a:pPr>
              <a:defRPr/>
            </a:pPr>
            <a:endParaRPr lang="en-US">
              <a:solidFill>
                <a:srgbClr val="FFFFFF"/>
              </a:solidFill>
            </a:endParaRPr>
          </a:p>
        </p:txBody>
      </p:sp>
      <p:sp>
        <p:nvSpPr>
          <p:cNvPr id="15" name="Rectangle 14"/>
          <p:cNvSpPr>
            <a:spLocks noGrp="1" noChangeArrowheads="1"/>
          </p:cNvSpPr>
          <p:nvPr>
            <p:ph type="ftr" sz="quarter" idx="11"/>
          </p:nvPr>
        </p:nvSpPr>
        <p:spPr>
          <a:xfrm>
            <a:off x="3124200" y="6251575"/>
            <a:ext cx="2895600" cy="476250"/>
          </a:xfrm>
        </p:spPr>
        <p:txBody>
          <a:bodyPr/>
          <a:lstStyle>
            <a:lvl1pPr>
              <a:defRPr dirty="0"/>
            </a:lvl1pPr>
          </a:lstStyle>
          <a:p>
            <a:pPr>
              <a:defRPr/>
            </a:pPr>
            <a:endParaRPr lang="en-US">
              <a:solidFill>
                <a:srgbClr val="FFFFFF"/>
              </a:solidFill>
            </a:endParaRPr>
          </a:p>
        </p:txBody>
      </p:sp>
      <p:sp>
        <p:nvSpPr>
          <p:cNvPr id="16" name="Rectangle 15"/>
          <p:cNvSpPr>
            <a:spLocks noGrp="1" noChangeArrowheads="1"/>
          </p:cNvSpPr>
          <p:nvPr>
            <p:ph type="sldNum" sz="quarter" idx="12"/>
          </p:nvPr>
        </p:nvSpPr>
        <p:spPr>
          <a:xfrm>
            <a:off x="6553200" y="6254750"/>
            <a:ext cx="2133600" cy="476250"/>
          </a:xfrm>
        </p:spPr>
        <p:txBody>
          <a:bodyPr/>
          <a:lstStyle>
            <a:lvl1pPr>
              <a:defRPr/>
            </a:lvl1pPr>
          </a:lstStyle>
          <a:p>
            <a:fld id="{89DE5139-0075-420A-BDE3-EF9BC604E05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27854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8A1CE725-442A-43AB-811B-8694EAAC576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45283484"/>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1159CB12-2488-4488-AC4D-DDD7024504C5}"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85142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F9A968F4-9E0E-45A3-A349-4B9FF5966766}"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44621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E84934D9-8DE1-40B5-8D55-C0E4805947D2}"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3192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517CACC1-21CB-40CB-84C6-DA75BD3CBFAE}" type="slidenum">
              <a:rPr lang="en-US">
                <a:solidFill>
                  <a:srgbClr val="FFFFFF"/>
                </a:solidFill>
              </a: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97266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CE3EA03F-DA2F-408B-971C-7EE1BABC9656}" type="slidenum">
              <a:rPr lang="en-US">
                <a:solidFill>
                  <a:srgbClr val="FFFFFF"/>
                </a:solidFill>
              </a: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15446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1619F3C2-6896-4B6B-BFB9-C77F34E1FF8C}" type="slidenum">
              <a:rPr lang="en-US">
                <a:solidFill>
                  <a:srgbClr val="FFFFFF"/>
                </a:solidFill>
              </a: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59232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486046E2-FBE5-42E8-9EEA-7E8A5EAE6271}"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85565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60730DB2-EEF0-4E92-A8F6-3744B51CB82D}"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54891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B60CF4B4-3F6D-474D-B83D-80DD0A3B092B}"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598283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5E64E8A5-C10A-4BB5-8B5C-2B1016DB1D85}"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01172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AEE931E2-84E0-4613-BD82-71123C82AE7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69151203"/>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7900C300-E10E-463B-A7C4-8AA34178A674}"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06970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ndParaRPr>
            </a:p>
          </p:txBody>
        </p:sp>
      </p:grpSp>
      <p:pic>
        <p:nvPicPr>
          <p:cNvPr id="13" name="Picture 25" descr="SC-LOGO-trans-cleanedg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2400" y="1524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3722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3"/>
          <p:cNvSpPr>
            <a:spLocks noGrp="1" noChangeArrowheads="1"/>
          </p:cNvSpPr>
          <p:nvPr>
            <p:ph type="dt" sz="quarter" idx="10"/>
          </p:nvPr>
        </p:nvSpPr>
        <p:spPr>
          <a:xfrm>
            <a:off x="457200" y="6248400"/>
            <a:ext cx="2133600" cy="476250"/>
          </a:xfrm>
        </p:spPr>
        <p:txBody>
          <a:bodyPr/>
          <a:lstStyle>
            <a:lvl1pPr>
              <a:defRPr dirty="0"/>
            </a:lvl1pPr>
          </a:lstStyle>
          <a:p>
            <a:pPr>
              <a:defRPr/>
            </a:pPr>
            <a:endParaRPr lang="en-US">
              <a:solidFill>
                <a:srgbClr val="FFFFFF"/>
              </a:solidFill>
            </a:endParaRPr>
          </a:p>
        </p:txBody>
      </p:sp>
      <p:sp>
        <p:nvSpPr>
          <p:cNvPr id="15" name="Rectangle 14"/>
          <p:cNvSpPr>
            <a:spLocks noGrp="1" noChangeArrowheads="1"/>
          </p:cNvSpPr>
          <p:nvPr>
            <p:ph type="ftr" sz="quarter" idx="11"/>
          </p:nvPr>
        </p:nvSpPr>
        <p:spPr>
          <a:xfrm>
            <a:off x="3124200" y="6251575"/>
            <a:ext cx="2895600" cy="476250"/>
          </a:xfrm>
        </p:spPr>
        <p:txBody>
          <a:bodyPr/>
          <a:lstStyle>
            <a:lvl1pPr>
              <a:defRPr dirty="0"/>
            </a:lvl1pPr>
          </a:lstStyle>
          <a:p>
            <a:pPr>
              <a:defRPr/>
            </a:pPr>
            <a:endParaRPr lang="en-US">
              <a:solidFill>
                <a:srgbClr val="FFFFFF"/>
              </a:solidFill>
            </a:endParaRPr>
          </a:p>
        </p:txBody>
      </p:sp>
      <p:sp>
        <p:nvSpPr>
          <p:cNvPr id="16" name="Rectangle 15"/>
          <p:cNvSpPr>
            <a:spLocks noGrp="1" noChangeArrowheads="1"/>
          </p:cNvSpPr>
          <p:nvPr>
            <p:ph type="sldNum" sz="quarter" idx="12"/>
          </p:nvPr>
        </p:nvSpPr>
        <p:spPr>
          <a:xfrm>
            <a:off x="6553200" y="6254750"/>
            <a:ext cx="2133600" cy="476250"/>
          </a:xfrm>
        </p:spPr>
        <p:txBody>
          <a:bodyPr/>
          <a:lstStyle>
            <a:lvl1pPr>
              <a:defRPr/>
            </a:lvl1pPr>
          </a:lstStyle>
          <a:p>
            <a:fld id="{89DE5139-0075-420A-BDE3-EF9BC604E05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159237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1159CB12-2488-4488-AC4D-DDD7024504C5}"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299276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F9A968F4-9E0E-45A3-A349-4B9FF5966766}"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366568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E84934D9-8DE1-40B5-8D55-C0E4805947D2}"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969727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517CACC1-21CB-40CB-84C6-DA75BD3CBFAE}" type="slidenum">
              <a:rPr lang="en-US">
                <a:solidFill>
                  <a:srgbClr val="FFFFFF"/>
                </a:solidFill>
              </a: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75602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CE3EA03F-DA2F-408B-971C-7EE1BABC9656}" type="slidenum">
              <a:rPr lang="en-US">
                <a:solidFill>
                  <a:srgbClr val="FFFFFF"/>
                </a:solidFill>
              </a: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220634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1619F3C2-6896-4B6B-BFB9-C77F34E1FF8C}" type="slidenum">
              <a:rPr lang="en-US">
                <a:solidFill>
                  <a:srgbClr val="FFFFFF"/>
                </a:solidFill>
              </a: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538076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486046E2-FBE5-42E8-9EEA-7E8A5EAE6271}"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759854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60730DB2-EEF0-4E92-A8F6-3744B51CB82D}"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06543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71600"/>
            <a:ext cx="4038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038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8D03F4B7-FCE3-4AA6-9843-2559B93429D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22843599"/>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B60CF4B4-3F6D-474D-B83D-80DD0A3B092B}"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550061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5E64E8A5-C10A-4BB5-8B5C-2B1016DB1D85}"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270263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7900C300-E10E-463B-A7C4-8AA34178A674}"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05348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600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8"/>
          <p:cNvGraphicFramePr>
            <a:graphicFrameLocks noChangeAspect="1"/>
          </p:cNvGraphicFramePr>
          <p:nvPr userDrawn="1"/>
        </p:nvGraphicFramePr>
        <p:xfrm>
          <a:off x="6096000" y="6096000"/>
          <a:ext cx="2895600" cy="419100"/>
        </p:xfrm>
        <a:graphic>
          <a:graphicData uri="http://schemas.openxmlformats.org/presentationml/2006/ole">
            <mc:AlternateContent xmlns:mc="http://schemas.openxmlformats.org/markup-compatibility/2006">
              <mc:Choice xmlns:v="urn:schemas-microsoft-com:vml" Requires="v">
                <p:oleObj spid="_x0000_s3083" name="Photo Editor Photo" r:id="rId4" imgW="17438095" imgH="2523810" progId="MSPhotoEd.3">
                  <p:embed/>
                </p:oleObj>
              </mc:Choice>
              <mc:Fallback>
                <p:oleObj name="Photo Editor Photo" r:id="rId4" imgW="17438095" imgH="2523810"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6096000"/>
                        <a:ext cx="28956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1066800"/>
            <a:ext cx="1600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0"/>
          <p:cNvSpPr>
            <a:spLocks noChangeArrowheads="1"/>
          </p:cNvSpPr>
          <p:nvPr userDrawn="1"/>
        </p:nvSpPr>
        <p:spPr bwMode="auto">
          <a:xfrm>
            <a:off x="0" y="914400"/>
            <a:ext cx="9144000" cy="228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813" fontAlgn="base">
              <a:spcBef>
                <a:spcPct val="0"/>
              </a:spcBef>
              <a:spcAft>
                <a:spcPct val="0"/>
              </a:spcAft>
            </a:pPr>
            <a:endParaRPr lang="en-US">
              <a:solidFill>
                <a:srgbClr val="000000"/>
              </a:solidFill>
            </a:endParaRPr>
          </a:p>
        </p:txBody>
      </p:sp>
      <p:sp>
        <p:nvSpPr>
          <p:cNvPr id="4098" name="Rectangle 2"/>
          <p:cNvSpPr>
            <a:spLocks noGrp="1" noChangeArrowheads="1"/>
          </p:cNvSpPr>
          <p:nvPr>
            <p:ph type="ctrTitle"/>
          </p:nvPr>
        </p:nvSpPr>
        <p:spPr>
          <a:xfrm>
            <a:off x="2057400" y="1600200"/>
            <a:ext cx="6553200" cy="1470025"/>
          </a:xfrm>
        </p:spPr>
        <p:txBody>
          <a:bodyPr/>
          <a:lstStyle>
            <a:lvl1pPr>
              <a:defRPr/>
            </a:lvl1pPr>
          </a:lstStyle>
          <a:p>
            <a:pPr lvl="0"/>
            <a:r>
              <a:rPr lang="en-US" noProof="0" smtClean="0"/>
              <a:t>Click to edit Master title style</a:t>
            </a:r>
          </a:p>
        </p:txBody>
      </p:sp>
      <p:sp>
        <p:nvSpPr>
          <p:cNvPr id="4099" name="Rectangle 3"/>
          <p:cNvSpPr>
            <a:spLocks noGrp="1" noChangeArrowheads="1"/>
          </p:cNvSpPr>
          <p:nvPr>
            <p:ph type="subTitle" idx="1"/>
          </p:nvPr>
        </p:nvSpPr>
        <p:spPr>
          <a:xfrm>
            <a:off x="2286000" y="3355975"/>
            <a:ext cx="6172200" cy="1752600"/>
          </a:xfrm>
        </p:spPr>
        <p:txBody>
          <a:bodyPr/>
          <a:lstStyle>
            <a:lvl1pPr marL="0" indent="0" algn="ctr">
              <a:buFontTx/>
              <a:buNone/>
              <a:defRPr/>
            </a:lvl1pPr>
          </a:lstStyle>
          <a:p>
            <a:pPr lvl="0"/>
            <a:r>
              <a:rPr lang="en-US" noProof="0" smtClean="0"/>
              <a:t>Click to edit Master subtitle style</a:t>
            </a:r>
          </a:p>
        </p:txBody>
      </p:sp>
      <p:sp>
        <p:nvSpPr>
          <p:cNvPr id="8"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10" name="Rectangle 6"/>
          <p:cNvSpPr>
            <a:spLocks noGrp="1" noChangeArrowheads="1"/>
          </p:cNvSpPr>
          <p:nvPr>
            <p:ph type="sldNum" sz="quarter" idx="12"/>
          </p:nvPr>
        </p:nvSpPr>
        <p:spPr/>
        <p:txBody>
          <a:bodyPr/>
          <a:lstStyle>
            <a:lvl1pPr>
              <a:defRPr/>
            </a:lvl1pPr>
          </a:lstStyle>
          <a:p>
            <a:pPr>
              <a:defRPr/>
            </a:pPr>
            <a:fld id="{E2C8C404-0339-4D25-9DB9-7986A492DB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358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5FC80A3A-B732-4917-96F7-DCC594198E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351862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EE576CF2-4167-4520-BFEF-7EC0A2C526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835763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71600"/>
            <a:ext cx="4038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0386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4B1A3512-415A-4EAD-8252-A9986634A0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204850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7"/>
          <p:cNvSpPr>
            <a:spLocks noGrp="1" noChangeArrowheads="1"/>
          </p:cNvSpPr>
          <p:nvPr>
            <p:ph type="sldNum" sz="quarter" idx="12"/>
          </p:nvPr>
        </p:nvSpPr>
        <p:spPr/>
        <p:txBody>
          <a:bodyPr/>
          <a:lstStyle>
            <a:lvl1pPr>
              <a:defRPr/>
            </a:lvl1pPr>
          </a:lstStyle>
          <a:p>
            <a:pPr>
              <a:defRPr/>
            </a:pPr>
            <a:fld id="{81542525-4F3D-4311-91C4-EC2BA01749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885123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p:txBody>
          <a:bodyPr/>
          <a:lstStyle>
            <a:lvl1pPr>
              <a:defRPr/>
            </a:lvl1pPr>
          </a:lstStyle>
          <a:p>
            <a:pPr>
              <a:defRPr/>
            </a:pPr>
            <a:fld id="{2D8E9B56-6381-43F7-A8E4-C99DB5B3B5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255339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sldNum" sz="quarter" idx="12"/>
          </p:nvPr>
        </p:nvSpPr>
        <p:spPr/>
        <p:txBody>
          <a:bodyPr/>
          <a:lstStyle>
            <a:lvl1pPr>
              <a:defRPr/>
            </a:lvl1pPr>
          </a:lstStyle>
          <a:p>
            <a:pPr>
              <a:defRPr/>
            </a:pPr>
            <a:fld id="{0FC51279-69E9-43D4-8092-89575E0F03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890092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7"/>
          <p:cNvSpPr>
            <a:spLocks noGrp="1" noChangeArrowheads="1"/>
          </p:cNvSpPr>
          <p:nvPr>
            <p:ph type="sldNum" sz="quarter" idx="12"/>
          </p:nvPr>
        </p:nvSpPr>
        <p:spPr/>
        <p:txBody>
          <a:bodyPr/>
          <a:lstStyle>
            <a:lvl1pPr>
              <a:defRPr/>
            </a:lvl1pPr>
          </a:lstStyle>
          <a:p>
            <a:pPr>
              <a:defRPr/>
            </a:pPr>
            <a:fld id="{DF9277D2-C9EC-4A15-9D29-D203EC7F80E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13491324"/>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4AA0F1A7-BEA3-4CA3-AF6F-3AAD9131D6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637508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4157AF0B-9526-4260-82F9-07C8FAEE35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907483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0CDC03A5-2200-4122-9E36-96FC3F17BF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420539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181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518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96B96465-EBA3-49FB-82E9-8132B17BCC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45221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Title Only">
    <p:bg>
      <p:bgPr>
        <a:gradFill flip="none" rotWithShape="1">
          <a:gsLst>
            <a:gs pos="0">
              <a:srgbClr val="FEF9E1">
                <a:alpha val="26000"/>
              </a:srgbClr>
            </a:gs>
            <a:gs pos="100000">
              <a:srgbClr val="FFF9A0">
                <a:alpha val="75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3" name="Rectangle 12"/>
          <p:cNvSpPr/>
          <p:nvPr userDrawn="1"/>
        </p:nvSpPr>
        <p:spPr>
          <a:xfrm>
            <a:off x="1" y="0"/>
            <a:ext cx="163358" cy="6858000"/>
          </a:xfrm>
          <a:prstGeom prst="rect">
            <a:avLst/>
          </a:prstGeom>
          <a:solidFill>
            <a:srgbClr val="1441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Tree>
    <p:extLst>
      <p:ext uri="{BB962C8B-B14F-4D97-AF65-F5344CB8AC3E}">
        <p14:creationId xmlns:p14="http://schemas.microsoft.com/office/powerpoint/2010/main" val="37661541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rgbClr val="FEFEE1">
            <a:alpha val="73000"/>
          </a:srgbClr>
        </a:solidFill>
        <a:effectLst/>
      </p:bgPr>
    </p:bg>
    <p:spTree>
      <p:nvGrpSpPr>
        <p:cNvPr id="1" name=""/>
        <p:cNvGrpSpPr/>
        <p:nvPr/>
      </p:nvGrpSpPr>
      <p:grpSpPr>
        <a:xfrm>
          <a:off x="0" y="0"/>
          <a:ext cx="0" cy="0"/>
          <a:chOff x="0" y="0"/>
          <a:chExt cx="0" cy="0"/>
        </a:xfrm>
      </p:grpSpPr>
      <p:sp>
        <p:nvSpPr>
          <p:cNvPr id="3" name="Rectangle 2"/>
          <p:cNvSpPr/>
          <p:nvPr userDrawn="1"/>
        </p:nvSpPr>
        <p:spPr>
          <a:xfrm>
            <a:off x="0" y="6358758"/>
            <a:ext cx="9144000" cy="499242"/>
          </a:xfrm>
          <a:prstGeom prst="rect">
            <a:avLst/>
          </a:prstGeom>
          <a:gradFill flip="none" rotWithShape="1">
            <a:gsLst>
              <a:gs pos="0">
                <a:srgbClr val="C6E37E"/>
              </a:gs>
              <a:gs pos="68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pic>
        <p:nvPicPr>
          <p:cNvPr id="2" name="Picture 1" descr="ckgrp_logo_5-9.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55099" y="6477103"/>
            <a:ext cx="2480441" cy="261824"/>
          </a:xfrm>
          <a:prstGeom prst="rect">
            <a:avLst/>
          </a:prstGeom>
        </p:spPr>
      </p:pic>
      <p:sp>
        <p:nvSpPr>
          <p:cNvPr id="13" name="Rectangle 12"/>
          <p:cNvSpPr/>
          <p:nvPr userDrawn="1"/>
        </p:nvSpPr>
        <p:spPr>
          <a:xfrm>
            <a:off x="1" y="0"/>
            <a:ext cx="163358" cy="6858000"/>
          </a:xfrm>
          <a:prstGeom prst="rect">
            <a:avLst/>
          </a:prstGeom>
          <a:solidFill>
            <a:srgbClr val="1441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Tree>
    <p:extLst>
      <p:ext uri="{BB962C8B-B14F-4D97-AF65-F5344CB8AC3E}">
        <p14:creationId xmlns:p14="http://schemas.microsoft.com/office/powerpoint/2010/main" val="2501485120"/>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itle Only">
    <p:bg>
      <p:bgPr>
        <a:solidFill>
          <a:srgbClr val="FEFEE1">
            <a:alpha val="73000"/>
          </a:srgbClr>
        </a:solidFill>
        <a:effectLst/>
      </p:bgPr>
    </p:bg>
    <p:spTree>
      <p:nvGrpSpPr>
        <p:cNvPr id="1" name=""/>
        <p:cNvGrpSpPr/>
        <p:nvPr/>
      </p:nvGrpSpPr>
      <p:grpSpPr>
        <a:xfrm>
          <a:off x="0" y="0"/>
          <a:ext cx="0" cy="0"/>
          <a:chOff x="0" y="0"/>
          <a:chExt cx="0" cy="0"/>
        </a:xfrm>
      </p:grpSpPr>
      <p:sp>
        <p:nvSpPr>
          <p:cNvPr id="3" name="Rectangle 2"/>
          <p:cNvSpPr/>
          <p:nvPr userDrawn="1"/>
        </p:nvSpPr>
        <p:spPr>
          <a:xfrm>
            <a:off x="0" y="6358758"/>
            <a:ext cx="9144000" cy="499242"/>
          </a:xfrm>
          <a:prstGeom prst="rect">
            <a:avLst/>
          </a:prstGeom>
          <a:gradFill flip="none" rotWithShape="1">
            <a:gsLst>
              <a:gs pos="0">
                <a:srgbClr val="C6E37E"/>
              </a:gs>
              <a:gs pos="68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pic>
        <p:nvPicPr>
          <p:cNvPr id="2" name="Picture 1" descr="ckgrp_logo_5-9.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55099" y="6477103"/>
            <a:ext cx="2480441" cy="261824"/>
          </a:xfrm>
          <a:prstGeom prst="rect">
            <a:avLst/>
          </a:prstGeom>
        </p:spPr>
      </p:pic>
      <p:sp>
        <p:nvSpPr>
          <p:cNvPr id="13" name="Rectangle 12"/>
          <p:cNvSpPr/>
          <p:nvPr userDrawn="1"/>
        </p:nvSpPr>
        <p:spPr>
          <a:xfrm>
            <a:off x="1" y="0"/>
            <a:ext cx="163358" cy="6858000"/>
          </a:xfrm>
          <a:prstGeom prst="rect">
            <a:avLst/>
          </a:prstGeom>
          <a:solidFill>
            <a:srgbClr val="1441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5" name="Title 1"/>
          <p:cNvSpPr>
            <a:spLocks noGrp="1"/>
          </p:cNvSpPr>
          <p:nvPr>
            <p:ph type="ctrTitle"/>
          </p:nvPr>
        </p:nvSpPr>
        <p:spPr>
          <a:xfrm>
            <a:off x="1" y="390525"/>
            <a:ext cx="9143999" cy="1628775"/>
          </a:xfrm>
        </p:spPr>
        <p:txBody>
          <a:bodyPr/>
          <a:lstStyle/>
          <a:p>
            <a:r>
              <a:rPr lang="en-US" dirty="0" smtClean="0"/>
              <a:t>Click to edit Master title style</a:t>
            </a:r>
            <a:endParaRPr lang="en-US" dirty="0"/>
          </a:p>
        </p:txBody>
      </p:sp>
      <p:sp>
        <p:nvSpPr>
          <p:cNvPr id="6" name="Subtitle 2"/>
          <p:cNvSpPr>
            <a:spLocks noGrp="1"/>
          </p:cNvSpPr>
          <p:nvPr>
            <p:ph type="subTitle" idx="1"/>
          </p:nvPr>
        </p:nvSpPr>
        <p:spPr>
          <a:xfrm>
            <a:off x="1371600" y="1857375"/>
            <a:ext cx="6400800" cy="378142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572907227"/>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B772C713-98E3-DA46-BE4B-912AA584D548}" type="datetimeFigureOut">
              <a:rPr lang="en-US" smtClean="0">
                <a:solidFill>
                  <a:prstClr val="black">
                    <a:tint val="75000"/>
                  </a:prstClr>
                </a:solidFill>
              </a:rPr>
              <a:pPr/>
              <a:t>3/13/2013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6BF2CE-9EB1-244E-995C-50068933E7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62576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72C713-98E3-DA46-BE4B-912AA584D548}" type="datetimeFigureOut">
              <a:rPr lang="en-US" smtClean="0">
                <a:solidFill>
                  <a:prstClr val="black">
                    <a:tint val="75000"/>
                  </a:prstClr>
                </a:solidFill>
              </a:rPr>
              <a:pPr/>
              <a:t>3/13/2013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6BF2CE-9EB1-244E-995C-50068933E7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49835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72C713-98E3-DA46-BE4B-912AA584D548}" type="datetimeFigureOut">
              <a:rPr lang="en-US" smtClean="0">
                <a:solidFill>
                  <a:prstClr val="black">
                    <a:tint val="75000"/>
                  </a:prstClr>
                </a:solidFill>
              </a:rPr>
              <a:pPr/>
              <a:t>3/13/2013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6BF2CE-9EB1-244E-995C-50068933E7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466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p:txBody>
          <a:bodyPr/>
          <a:lstStyle>
            <a:lvl1pPr>
              <a:defRPr/>
            </a:lvl1pPr>
          </a:lstStyle>
          <a:p>
            <a:pPr>
              <a:defRPr/>
            </a:pPr>
            <a:fld id="{9DDAAD9C-9479-4DBB-94DA-61E693EE51F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75786725"/>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72C713-98E3-DA46-BE4B-912AA584D548}" type="datetimeFigureOut">
              <a:rPr lang="en-US" smtClean="0">
                <a:solidFill>
                  <a:prstClr val="black">
                    <a:tint val="75000"/>
                  </a:prstClr>
                </a:solidFill>
              </a:rPr>
              <a:pPr/>
              <a:t>3/13/2013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6BF2CE-9EB1-244E-995C-50068933E7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75576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72C713-98E3-DA46-BE4B-912AA584D548}" type="datetimeFigureOut">
              <a:rPr lang="en-US" smtClean="0">
                <a:solidFill>
                  <a:prstClr val="black">
                    <a:tint val="75000"/>
                  </a:prstClr>
                </a:solidFill>
              </a:rPr>
              <a:pPr/>
              <a:t>3/13/2013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66BF2CE-9EB1-244E-995C-50068933E7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7374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72C713-98E3-DA46-BE4B-912AA584D548}" type="datetimeFigureOut">
              <a:rPr lang="en-US" smtClean="0">
                <a:solidFill>
                  <a:prstClr val="black">
                    <a:tint val="75000"/>
                  </a:prstClr>
                </a:solidFill>
              </a:rPr>
              <a:pPr/>
              <a:t>3/13/2013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66BF2CE-9EB1-244E-995C-50068933E7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2961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72C713-98E3-DA46-BE4B-912AA584D548}" type="datetimeFigureOut">
              <a:rPr lang="en-US" smtClean="0">
                <a:solidFill>
                  <a:prstClr val="black">
                    <a:tint val="75000"/>
                  </a:prstClr>
                </a:solidFill>
              </a:rPr>
              <a:pPr/>
              <a:t>3/13/2013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6BF2CE-9EB1-244E-995C-50068933E7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48528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72C713-98E3-DA46-BE4B-912AA584D548}" type="datetimeFigureOut">
              <a:rPr lang="en-US" smtClean="0">
                <a:solidFill>
                  <a:prstClr val="black">
                    <a:tint val="75000"/>
                  </a:prstClr>
                </a:solidFill>
              </a:rPr>
              <a:pPr/>
              <a:t>3/13/2013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66BF2CE-9EB1-244E-995C-50068933E7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7335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72C713-98E3-DA46-BE4B-912AA584D548}" type="datetimeFigureOut">
              <a:rPr lang="en-US" smtClean="0">
                <a:solidFill>
                  <a:prstClr val="black">
                    <a:tint val="75000"/>
                  </a:prstClr>
                </a:solidFill>
              </a:rPr>
              <a:pPr/>
              <a:t>3/13/2013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6BF2CE-9EB1-244E-995C-50068933E7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2341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72C713-98E3-DA46-BE4B-912AA584D548}" type="datetimeFigureOut">
              <a:rPr lang="en-US" smtClean="0">
                <a:solidFill>
                  <a:prstClr val="black">
                    <a:tint val="75000"/>
                  </a:prstClr>
                </a:solidFill>
              </a:rPr>
              <a:pPr/>
              <a:t>3/13/2013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66BF2CE-9EB1-244E-995C-50068933E7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53346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72C713-98E3-DA46-BE4B-912AA584D548}" type="datetimeFigureOut">
              <a:rPr lang="en-US" smtClean="0">
                <a:solidFill>
                  <a:prstClr val="black">
                    <a:tint val="75000"/>
                  </a:prstClr>
                </a:solidFill>
              </a:rPr>
              <a:pPr/>
              <a:t>3/13/2013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66BF2CE-9EB1-244E-995C-50068933E7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41578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27025"/>
            <a:ext cx="9144000" cy="635000"/>
          </a:xfrm>
        </p:spPr>
        <p:txBody>
          <a:bodyPr/>
          <a:lstStyle>
            <a:lvl1pPr algn="ctr">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99438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sldNum" sz="quarter" idx="12"/>
          </p:nvPr>
        </p:nvSpPr>
        <p:spPr/>
        <p:txBody>
          <a:bodyPr/>
          <a:lstStyle>
            <a:lvl1pPr>
              <a:defRPr/>
            </a:lvl1pPr>
          </a:lstStyle>
          <a:p>
            <a:pPr>
              <a:defRPr/>
            </a:pPr>
            <a:fld id="{B6593065-F75D-48F4-9F73-81EC405F22B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5971505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3E9BE401-697E-4910-B877-FC92AE3E56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96043142"/>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0997D5B4-03C2-40E4-92FB-53809D61806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65589670"/>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6.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theme" Target="../theme/theme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0" y="5867400"/>
            <a:ext cx="830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457200" y="152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457200" y="1371600"/>
            <a:ext cx="8229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4981"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cs typeface="Arial" charset="0"/>
              </a:defRPr>
            </a:lvl1pPr>
          </a:lstStyle>
          <a:p>
            <a:pPr fontAlgn="base">
              <a:spcBef>
                <a:spcPct val="0"/>
              </a:spcBef>
              <a:spcAft>
                <a:spcPct val="0"/>
              </a:spcAft>
              <a:defRPr/>
            </a:pPr>
            <a:endParaRPr lang="en-US">
              <a:solidFill>
                <a:srgbClr val="000000"/>
              </a:solidFill>
            </a:endParaRPr>
          </a:p>
        </p:txBody>
      </p:sp>
      <p:sp>
        <p:nvSpPr>
          <p:cNvPr id="254982"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cs typeface="Arial" charset="0"/>
              </a:defRPr>
            </a:lvl1pPr>
          </a:lstStyle>
          <a:p>
            <a:pPr fontAlgn="base">
              <a:spcBef>
                <a:spcPct val="0"/>
              </a:spcBef>
              <a:spcAft>
                <a:spcPct val="0"/>
              </a:spcAft>
              <a:defRPr/>
            </a:pPr>
            <a:endParaRPr lang="en-US">
              <a:solidFill>
                <a:srgbClr val="000000"/>
              </a:solidFill>
            </a:endParaRPr>
          </a:p>
        </p:txBody>
      </p:sp>
      <p:sp>
        <p:nvSpPr>
          <p:cNvPr id="254983"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cs typeface="Arial" charset="0"/>
              </a:defRPr>
            </a:lvl1pPr>
          </a:lstStyle>
          <a:p>
            <a:pPr fontAlgn="base">
              <a:spcBef>
                <a:spcPct val="0"/>
              </a:spcBef>
              <a:spcAft>
                <a:spcPct val="0"/>
              </a:spcAft>
              <a:defRPr/>
            </a:pPr>
            <a:fld id="{11C7EB3A-922B-4814-9357-C6A9A473C605}" type="slidenum">
              <a:rPr lang="en-US">
                <a:solidFill>
                  <a:srgbClr val="000000"/>
                </a:solidFill>
              </a:rPr>
              <a:pPr fontAlgn="base">
                <a:spcBef>
                  <a:spcPct val="0"/>
                </a:spcBef>
                <a:spcAft>
                  <a:spcPct val="0"/>
                </a:spcAft>
                <a:defRPr/>
              </a:pPr>
              <a:t>‹#›</a:t>
            </a:fld>
            <a:endParaRPr lang="en-US" dirty="0">
              <a:solidFill>
                <a:srgbClr val="000000"/>
              </a:solidFill>
            </a:endParaRPr>
          </a:p>
        </p:txBody>
      </p:sp>
      <p:pic>
        <p:nvPicPr>
          <p:cNvPr id="1032" name="Picture 8" descr="a logo only"/>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8382000" y="5867400"/>
            <a:ext cx="6858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9"/>
          <p:cNvSpPr>
            <a:spLocks noChangeArrowheads="1"/>
          </p:cNvSpPr>
          <p:nvPr userDrawn="1"/>
        </p:nvSpPr>
        <p:spPr bwMode="auto">
          <a:xfrm>
            <a:off x="76200" y="5867400"/>
            <a:ext cx="3200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13" fontAlgn="base">
              <a:spcBef>
                <a:spcPct val="20000"/>
              </a:spcBef>
              <a:spcAft>
                <a:spcPct val="0"/>
              </a:spcAft>
            </a:pPr>
            <a:r>
              <a:rPr lang="en-US" sz="2800" b="1">
                <a:solidFill>
                  <a:srgbClr val="FFFFFF"/>
                </a:solidFill>
                <a:latin typeface="Times New Roman" pitchFamily="18" charset="0"/>
                <a:cs typeface="Arial" pitchFamily="34" charset="0"/>
              </a:rPr>
              <a:t>www.ca-ilg.org</a:t>
            </a:r>
            <a:endParaRPr lang="en-US" sz="2800">
              <a:solidFill>
                <a:srgbClr val="000000"/>
              </a:solidFill>
              <a:latin typeface="Times New Roman" pitchFamily="18" charset="0"/>
              <a:cs typeface="Arial" pitchFamily="34" charset="0"/>
            </a:endParaRPr>
          </a:p>
        </p:txBody>
      </p:sp>
    </p:spTree>
    <p:extLst>
      <p:ext uri="{BB962C8B-B14F-4D97-AF65-F5344CB8AC3E}">
        <p14:creationId xmlns:p14="http://schemas.microsoft.com/office/powerpoint/2010/main" val="14764522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ransition/>
  <p:timing>
    <p:tnLst>
      <p:par>
        <p:cTn id="1" dur="indefinite" restart="never" nodeType="tmRoot"/>
      </p:par>
    </p:tnLst>
  </p:timing>
  <p:txStyles>
    <p:titleStyle>
      <a:lvl1pPr algn="ctr" rtl="0" eaLnBrk="0" fontAlgn="base" hangingPunct="0">
        <a:spcBef>
          <a:spcPct val="0"/>
        </a:spcBef>
        <a:spcAft>
          <a:spcPct val="0"/>
        </a:spcAft>
        <a:defRPr sz="4000">
          <a:solidFill>
            <a:srgbClr val="008080"/>
          </a:solidFill>
          <a:latin typeface="+mj-lt"/>
          <a:ea typeface="+mj-ea"/>
          <a:cs typeface="+mj-cs"/>
        </a:defRPr>
      </a:lvl1pPr>
      <a:lvl2pPr algn="ctr" rtl="0" eaLnBrk="0" fontAlgn="base" hangingPunct="0">
        <a:spcBef>
          <a:spcPct val="0"/>
        </a:spcBef>
        <a:spcAft>
          <a:spcPct val="0"/>
        </a:spcAft>
        <a:defRPr sz="4000">
          <a:solidFill>
            <a:srgbClr val="008080"/>
          </a:solidFill>
          <a:latin typeface="Arial" charset="0"/>
        </a:defRPr>
      </a:lvl2pPr>
      <a:lvl3pPr algn="ctr" rtl="0" eaLnBrk="0" fontAlgn="base" hangingPunct="0">
        <a:spcBef>
          <a:spcPct val="0"/>
        </a:spcBef>
        <a:spcAft>
          <a:spcPct val="0"/>
        </a:spcAft>
        <a:defRPr sz="4000">
          <a:solidFill>
            <a:srgbClr val="008080"/>
          </a:solidFill>
          <a:latin typeface="Arial" charset="0"/>
        </a:defRPr>
      </a:lvl3pPr>
      <a:lvl4pPr algn="ctr" rtl="0" eaLnBrk="0" fontAlgn="base" hangingPunct="0">
        <a:spcBef>
          <a:spcPct val="0"/>
        </a:spcBef>
        <a:spcAft>
          <a:spcPct val="0"/>
        </a:spcAft>
        <a:defRPr sz="4000">
          <a:solidFill>
            <a:srgbClr val="008080"/>
          </a:solidFill>
          <a:latin typeface="Arial" charset="0"/>
        </a:defRPr>
      </a:lvl4pPr>
      <a:lvl5pPr algn="ctr" rtl="0" eaLnBrk="0" fontAlgn="base" hangingPunct="0">
        <a:spcBef>
          <a:spcPct val="0"/>
        </a:spcBef>
        <a:spcAft>
          <a:spcPct val="0"/>
        </a:spcAft>
        <a:defRPr sz="4000">
          <a:solidFill>
            <a:srgbClr val="008080"/>
          </a:solidFill>
          <a:latin typeface="Arial" charset="0"/>
        </a:defRPr>
      </a:lvl5pPr>
      <a:lvl6pPr marL="457200" algn="ctr" rtl="0" fontAlgn="base">
        <a:spcBef>
          <a:spcPct val="0"/>
        </a:spcBef>
        <a:spcAft>
          <a:spcPct val="0"/>
        </a:spcAft>
        <a:defRPr sz="4000">
          <a:solidFill>
            <a:srgbClr val="008080"/>
          </a:solidFill>
          <a:latin typeface="Arial" charset="0"/>
        </a:defRPr>
      </a:lvl6pPr>
      <a:lvl7pPr marL="914400" algn="ctr" rtl="0" fontAlgn="base">
        <a:spcBef>
          <a:spcPct val="0"/>
        </a:spcBef>
        <a:spcAft>
          <a:spcPct val="0"/>
        </a:spcAft>
        <a:defRPr sz="4000">
          <a:solidFill>
            <a:srgbClr val="008080"/>
          </a:solidFill>
          <a:latin typeface="Arial" charset="0"/>
        </a:defRPr>
      </a:lvl7pPr>
      <a:lvl8pPr marL="1371600" algn="ctr" rtl="0" fontAlgn="base">
        <a:spcBef>
          <a:spcPct val="0"/>
        </a:spcBef>
        <a:spcAft>
          <a:spcPct val="0"/>
        </a:spcAft>
        <a:defRPr sz="4000">
          <a:solidFill>
            <a:srgbClr val="008080"/>
          </a:solidFill>
          <a:latin typeface="Arial" charset="0"/>
        </a:defRPr>
      </a:lvl8pPr>
      <a:lvl9pPr marL="1828800" algn="ctr" rtl="0" fontAlgn="base">
        <a:spcBef>
          <a:spcPct val="0"/>
        </a:spcBef>
        <a:spcAft>
          <a:spcPct val="0"/>
        </a:spcAft>
        <a:defRPr sz="4000">
          <a:solidFill>
            <a:srgbClr val="008080"/>
          </a:solidFill>
          <a:latin typeface="Arial" charset="0"/>
        </a:defRPr>
      </a:lvl9pPr>
    </p:titleStyle>
    <p:bodyStyle>
      <a:lvl1pPr marL="341313" indent="-342900" algn="l" rtl="0" eaLnBrk="0" fontAlgn="base" hangingPunct="0">
        <a:spcBef>
          <a:spcPct val="20000"/>
        </a:spcBef>
        <a:spcAft>
          <a:spcPct val="0"/>
        </a:spcAft>
        <a:buChar char="•"/>
        <a:defRPr sz="3200">
          <a:solidFill>
            <a:schemeClr val="tx1"/>
          </a:solidFill>
          <a:latin typeface="+mn-lt"/>
          <a:ea typeface="+mn-ea"/>
          <a:cs typeface="+mn-cs"/>
        </a:defRPr>
      </a:lvl1pPr>
      <a:lvl2pPr marL="741363" indent="-285750" algn="l" rtl="0" eaLnBrk="0" fontAlgn="base" hangingPunct="0">
        <a:spcBef>
          <a:spcPct val="20000"/>
        </a:spcBef>
        <a:spcAft>
          <a:spcPct val="0"/>
        </a:spcAft>
        <a:buChar char="–"/>
        <a:defRPr sz="2800">
          <a:solidFill>
            <a:schemeClr val="tx1"/>
          </a:solidFill>
          <a:latin typeface="+mn-lt"/>
        </a:defRPr>
      </a:lvl2pPr>
      <a:lvl3pPr marL="1141413" indent="-228600" algn="l" rtl="0" eaLnBrk="0" fontAlgn="base" hangingPunct="0">
        <a:spcBef>
          <a:spcPct val="20000"/>
        </a:spcBef>
        <a:spcAft>
          <a:spcPct val="0"/>
        </a:spcAft>
        <a:buChar char="•"/>
        <a:defRPr sz="2400">
          <a:solidFill>
            <a:schemeClr val="tx1"/>
          </a:solidFill>
          <a:latin typeface="+mn-lt"/>
        </a:defRPr>
      </a:lvl3pPr>
      <a:lvl4pPr marL="1598613" indent="-228600" algn="l" rtl="0" eaLnBrk="0" fontAlgn="base" hangingPunct="0">
        <a:spcBef>
          <a:spcPct val="20000"/>
        </a:spcBef>
        <a:spcAft>
          <a:spcPct val="0"/>
        </a:spcAft>
        <a:buChar char="–"/>
        <a:defRPr sz="2000">
          <a:solidFill>
            <a:schemeClr val="tx1"/>
          </a:solidFill>
          <a:latin typeface="+mn-lt"/>
        </a:defRPr>
      </a:lvl4pPr>
      <a:lvl5pPr marL="2055813"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dirty="0">
                <a:latin typeface="Arial" charset="0"/>
              </a:defRPr>
            </a:lvl1pPr>
          </a:lstStyle>
          <a:p>
            <a:pPr fontAlgn="base">
              <a:spcBef>
                <a:spcPct val="0"/>
              </a:spcBef>
              <a:spcAft>
                <a:spcPct val="0"/>
              </a:spcAft>
              <a:defRPr/>
            </a:pPr>
            <a:endParaRPr lang="en-US">
              <a:solidFill>
                <a:srgbClr val="FFFFFF"/>
              </a:solidFill>
            </a:endParaRPr>
          </a:p>
        </p:txBody>
      </p:sp>
      <p:sp>
        <p:nvSpPr>
          <p:cNvPr id="1361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fontAlgn="base">
              <a:spcBef>
                <a:spcPct val="0"/>
              </a:spcBef>
              <a:spcAft>
                <a:spcPct val="0"/>
              </a:spcAft>
            </a:pPr>
            <a:fld id="{8B0C7CBE-3B48-4FCD-A055-F85FDDD603FD}" type="slidenum">
              <a:rPr lang="en-US" smtClean="0">
                <a:solidFill>
                  <a:srgbClr val="FFFFFF"/>
                </a:solidFill>
              </a:rPr>
              <a:pPr fontAlgn="base">
                <a:spcBef>
                  <a:spcPct val="0"/>
                </a:spcBef>
                <a:spcAft>
                  <a:spcPct val="0"/>
                </a:spcAft>
              </a:pPr>
              <a:t>‹#›</a:t>
            </a:fld>
            <a:endParaRPr lang="en-US" smtClean="0">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3" name="Group 5"/>
            <p:cNvGrpSpPr>
              <a:grpSpLocks/>
            </p:cNvGrpSpPr>
            <p:nvPr userDrawn="1"/>
          </p:nvGrpSpPr>
          <p:grpSpPr bwMode="auto">
            <a:xfrm>
              <a:off x="1728" y="2230"/>
              <a:ext cx="4027" cy="2085"/>
              <a:chOff x="1728" y="2230"/>
              <a:chExt cx="4027" cy="2085"/>
            </a:xfrm>
          </p:grpSpPr>
          <p:sp>
            <p:nvSpPr>
              <p:cNvPr id="1361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1361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1362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1039"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ndParaRPr>
              </a:p>
            </p:txBody>
          </p:sp>
          <p:sp>
            <p:nvSpPr>
              <p:cNvPr id="1362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grpSp>
        <p:sp>
          <p:nvSpPr>
            <p:cNvPr id="1362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1035"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ndParaRPr>
            </a:p>
          </p:txBody>
        </p:sp>
      </p:grpSp>
      <p:sp>
        <p:nvSpPr>
          <p:cNvPr id="13620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62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dirty="0">
                <a:latin typeface="Arial" charset="0"/>
              </a:defRPr>
            </a:lvl1pPr>
          </a:lstStyle>
          <a:p>
            <a:pPr fontAlgn="base">
              <a:spcBef>
                <a:spcPct val="0"/>
              </a:spcBef>
              <a:spcAft>
                <a:spcPct val="0"/>
              </a:spcAft>
              <a:defRPr/>
            </a:pPr>
            <a:endParaRPr lang="en-US">
              <a:solidFill>
                <a:srgbClr val="FFFFFF"/>
              </a:solidFill>
            </a:endParaRPr>
          </a:p>
        </p:txBody>
      </p:sp>
      <p:sp>
        <p:nvSpPr>
          <p:cNvPr id="13620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2" name="Picture 25" descr="SC-LOGO-trans-cleanedg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52400" y="1524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6173803"/>
      </p:ext>
    </p:extLst>
  </p:cSld>
  <p:clrMap bg1="dk2" tx1="lt1" bg2="dk1"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dirty="0">
                <a:latin typeface="Arial" charset="0"/>
              </a:defRPr>
            </a:lvl1pPr>
          </a:lstStyle>
          <a:p>
            <a:pPr fontAlgn="base">
              <a:spcBef>
                <a:spcPct val="0"/>
              </a:spcBef>
              <a:spcAft>
                <a:spcPct val="0"/>
              </a:spcAft>
              <a:defRPr/>
            </a:pPr>
            <a:endParaRPr lang="en-US">
              <a:solidFill>
                <a:srgbClr val="FFFFFF"/>
              </a:solidFill>
            </a:endParaRPr>
          </a:p>
        </p:txBody>
      </p:sp>
      <p:sp>
        <p:nvSpPr>
          <p:cNvPr id="1361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fontAlgn="base">
              <a:spcBef>
                <a:spcPct val="0"/>
              </a:spcBef>
              <a:spcAft>
                <a:spcPct val="0"/>
              </a:spcAft>
            </a:pPr>
            <a:fld id="{8B0C7CBE-3B48-4FCD-A055-F85FDDD603FD}" type="slidenum">
              <a:rPr lang="en-US" smtClean="0">
                <a:solidFill>
                  <a:srgbClr val="FFFFFF"/>
                </a:solidFill>
              </a:rPr>
              <a:pPr fontAlgn="base">
                <a:spcBef>
                  <a:spcPct val="0"/>
                </a:spcBef>
                <a:spcAft>
                  <a:spcPct val="0"/>
                </a:spcAft>
              </a:pPr>
              <a:t>‹#›</a:t>
            </a:fld>
            <a:endParaRPr lang="en-US" smtClean="0">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3" name="Group 5"/>
            <p:cNvGrpSpPr>
              <a:grpSpLocks/>
            </p:cNvGrpSpPr>
            <p:nvPr userDrawn="1"/>
          </p:nvGrpSpPr>
          <p:grpSpPr bwMode="auto">
            <a:xfrm>
              <a:off x="1728" y="2230"/>
              <a:ext cx="4027" cy="2085"/>
              <a:chOff x="1728" y="2230"/>
              <a:chExt cx="4027" cy="2085"/>
            </a:xfrm>
          </p:grpSpPr>
          <p:sp>
            <p:nvSpPr>
              <p:cNvPr id="1361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1361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1362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1039"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ndParaRPr>
              </a:p>
            </p:txBody>
          </p:sp>
          <p:sp>
            <p:nvSpPr>
              <p:cNvPr id="1362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grpSp>
        <p:sp>
          <p:nvSpPr>
            <p:cNvPr id="1362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1035"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mtClean="0">
                <a:solidFill>
                  <a:srgbClr val="FFFFFF"/>
                </a:solidFill>
              </a:endParaRPr>
            </a:p>
          </p:txBody>
        </p:sp>
      </p:grpSp>
      <p:sp>
        <p:nvSpPr>
          <p:cNvPr id="13620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62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dirty="0">
                <a:latin typeface="Arial" charset="0"/>
              </a:defRPr>
            </a:lvl1pPr>
          </a:lstStyle>
          <a:p>
            <a:pPr fontAlgn="base">
              <a:spcBef>
                <a:spcPct val="0"/>
              </a:spcBef>
              <a:spcAft>
                <a:spcPct val="0"/>
              </a:spcAft>
              <a:defRPr/>
            </a:pPr>
            <a:endParaRPr lang="en-US">
              <a:solidFill>
                <a:srgbClr val="FFFFFF"/>
              </a:solidFill>
            </a:endParaRPr>
          </a:p>
        </p:txBody>
      </p:sp>
      <p:sp>
        <p:nvSpPr>
          <p:cNvPr id="13620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2" name="Picture 25" descr="SC-LOGO-trans-cleanedg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52400" y="1524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125658"/>
      </p:ext>
    </p:extLst>
  </p:cSld>
  <p:clrMap bg1="dk2" tx1="lt1" bg2="dk1"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867400"/>
            <a:ext cx="830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457200" y="152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457200" y="1371600"/>
            <a:ext cx="82296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cs typeface="Arial" charset="0"/>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cs typeface="Arial" charset="0"/>
              </a:defRPr>
            </a:lvl1pPr>
          </a:lstStyle>
          <a:p>
            <a:pPr fontAlgn="base">
              <a:spcBef>
                <a:spcPct val="0"/>
              </a:spcBef>
              <a:spcAft>
                <a:spcPct val="0"/>
              </a:spcAft>
              <a:defRPr/>
            </a:pPr>
            <a:endParaRPr lang="en-US">
              <a:solidFill>
                <a:srgbClr val="000000"/>
              </a:solidFill>
            </a:endParaRPr>
          </a:p>
        </p:txBody>
      </p:sp>
      <p:sp>
        <p:nvSpPr>
          <p:cNvPr id="3079"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fontAlgn="base">
              <a:spcBef>
                <a:spcPct val="0"/>
              </a:spcBef>
              <a:spcAft>
                <a:spcPct val="0"/>
              </a:spcAft>
              <a:defRPr/>
            </a:pPr>
            <a:fld id="{F83E9E96-B336-4663-8AD1-9EA287F47F1C}" type="slidenum">
              <a:rPr lang="en-US">
                <a:solidFill>
                  <a:srgbClr val="000000"/>
                </a:solidFill>
              </a:rPr>
              <a:pPr fontAlgn="base">
                <a:spcBef>
                  <a:spcPct val="0"/>
                </a:spcBef>
                <a:spcAft>
                  <a:spcPct val="0"/>
                </a:spcAft>
                <a:defRPr/>
              </a:pPr>
              <a:t>‹#›</a:t>
            </a:fld>
            <a:endParaRPr lang="en-US">
              <a:solidFill>
                <a:srgbClr val="000000"/>
              </a:solidFill>
            </a:endParaRPr>
          </a:p>
        </p:txBody>
      </p:sp>
      <p:pic>
        <p:nvPicPr>
          <p:cNvPr id="1032" name="Picture 8" descr="a logo only"/>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382000" y="5867400"/>
            <a:ext cx="6858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9"/>
          <p:cNvSpPr>
            <a:spLocks noChangeArrowheads="1"/>
          </p:cNvSpPr>
          <p:nvPr userDrawn="1"/>
        </p:nvSpPr>
        <p:spPr bwMode="auto">
          <a:xfrm>
            <a:off x="76200" y="5867400"/>
            <a:ext cx="32004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defTabSz="912813" fontAlgn="base">
              <a:spcBef>
                <a:spcPct val="20000"/>
              </a:spcBef>
              <a:spcAft>
                <a:spcPct val="0"/>
              </a:spcAft>
            </a:pPr>
            <a:r>
              <a:rPr lang="en-US" sz="2800" b="1">
                <a:solidFill>
                  <a:srgbClr val="FFFFFF"/>
                </a:solidFill>
                <a:latin typeface="Times New Roman" charset="0"/>
                <a:cs typeface="Arial" charset="0"/>
              </a:rPr>
              <a:t>www.ca-ilg.org</a:t>
            </a:r>
            <a:endParaRPr lang="en-US" sz="2800">
              <a:solidFill>
                <a:srgbClr val="000000"/>
              </a:solidFill>
              <a:latin typeface="Times New Roman" charset="0"/>
              <a:cs typeface="Arial" charset="0"/>
            </a:endParaRPr>
          </a:p>
        </p:txBody>
      </p:sp>
    </p:spTree>
    <p:extLst>
      <p:ext uri="{BB962C8B-B14F-4D97-AF65-F5344CB8AC3E}">
        <p14:creationId xmlns:p14="http://schemas.microsoft.com/office/powerpoint/2010/main" val="224934545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timing>
    <p:tnLst>
      <p:par>
        <p:cTn id="1" dur="indefinite" restart="never" nodeType="tmRoot"/>
      </p:par>
    </p:tnLst>
  </p:timing>
  <p:txStyles>
    <p:titleStyle>
      <a:lvl1pPr algn="ctr" rtl="0" eaLnBrk="0" fontAlgn="base" hangingPunct="0">
        <a:spcBef>
          <a:spcPct val="0"/>
        </a:spcBef>
        <a:spcAft>
          <a:spcPct val="0"/>
        </a:spcAft>
        <a:defRPr sz="4000">
          <a:solidFill>
            <a:srgbClr val="008080"/>
          </a:solidFill>
          <a:latin typeface="+mj-lt"/>
          <a:ea typeface="+mj-ea"/>
          <a:cs typeface="+mj-cs"/>
        </a:defRPr>
      </a:lvl1pPr>
      <a:lvl2pPr algn="ctr" rtl="0" eaLnBrk="0" fontAlgn="base" hangingPunct="0">
        <a:spcBef>
          <a:spcPct val="0"/>
        </a:spcBef>
        <a:spcAft>
          <a:spcPct val="0"/>
        </a:spcAft>
        <a:defRPr sz="4000">
          <a:solidFill>
            <a:srgbClr val="008080"/>
          </a:solidFill>
          <a:latin typeface="Arial" charset="0"/>
        </a:defRPr>
      </a:lvl2pPr>
      <a:lvl3pPr algn="ctr" rtl="0" eaLnBrk="0" fontAlgn="base" hangingPunct="0">
        <a:spcBef>
          <a:spcPct val="0"/>
        </a:spcBef>
        <a:spcAft>
          <a:spcPct val="0"/>
        </a:spcAft>
        <a:defRPr sz="4000">
          <a:solidFill>
            <a:srgbClr val="008080"/>
          </a:solidFill>
          <a:latin typeface="Arial" charset="0"/>
        </a:defRPr>
      </a:lvl3pPr>
      <a:lvl4pPr algn="ctr" rtl="0" eaLnBrk="0" fontAlgn="base" hangingPunct="0">
        <a:spcBef>
          <a:spcPct val="0"/>
        </a:spcBef>
        <a:spcAft>
          <a:spcPct val="0"/>
        </a:spcAft>
        <a:defRPr sz="4000">
          <a:solidFill>
            <a:srgbClr val="008080"/>
          </a:solidFill>
          <a:latin typeface="Arial" charset="0"/>
        </a:defRPr>
      </a:lvl4pPr>
      <a:lvl5pPr algn="ctr" rtl="0" eaLnBrk="0" fontAlgn="base" hangingPunct="0">
        <a:spcBef>
          <a:spcPct val="0"/>
        </a:spcBef>
        <a:spcAft>
          <a:spcPct val="0"/>
        </a:spcAft>
        <a:defRPr sz="4000">
          <a:solidFill>
            <a:srgbClr val="008080"/>
          </a:solidFill>
          <a:latin typeface="Arial" charset="0"/>
        </a:defRPr>
      </a:lvl5pPr>
      <a:lvl6pPr marL="457200" algn="ctr" rtl="0" fontAlgn="base">
        <a:spcBef>
          <a:spcPct val="0"/>
        </a:spcBef>
        <a:spcAft>
          <a:spcPct val="0"/>
        </a:spcAft>
        <a:defRPr sz="4000">
          <a:solidFill>
            <a:srgbClr val="008080"/>
          </a:solidFill>
          <a:latin typeface="Arial" charset="0"/>
        </a:defRPr>
      </a:lvl6pPr>
      <a:lvl7pPr marL="914400" algn="ctr" rtl="0" fontAlgn="base">
        <a:spcBef>
          <a:spcPct val="0"/>
        </a:spcBef>
        <a:spcAft>
          <a:spcPct val="0"/>
        </a:spcAft>
        <a:defRPr sz="4000">
          <a:solidFill>
            <a:srgbClr val="008080"/>
          </a:solidFill>
          <a:latin typeface="Arial" charset="0"/>
        </a:defRPr>
      </a:lvl7pPr>
      <a:lvl8pPr marL="1371600" algn="ctr" rtl="0" fontAlgn="base">
        <a:spcBef>
          <a:spcPct val="0"/>
        </a:spcBef>
        <a:spcAft>
          <a:spcPct val="0"/>
        </a:spcAft>
        <a:defRPr sz="4000">
          <a:solidFill>
            <a:srgbClr val="008080"/>
          </a:solidFill>
          <a:latin typeface="Arial" charset="0"/>
        </a:defRPr>
      </a:lvl8pPr>
      <a:lvl9pPr marL="1828800" algn="ctr" rtl="0" fontAlgn="base">
        <a:spcBef>
          <a:spcPct val="0"/>
        </a:spcBef>
        <a:spcAft>
          <a:spcPct val="0"/>
        </a:spcAft>
        <a:defRPr sz="4000">
          <a:solidFill>
            <a:srgbClr val="008080"/>
          </a:solidFill>
          <a:latin typeface="Arial" charset="0"/>
        </a:defRPr>
      </a:lvl9pPr>
    </p:titleStyle>
    <p:bodyStyle>
      <a:lvl1pPr marL="341313" indent="-342900" algn="l" rtl="0" eaLnBrk="0" fontAlgn="base" hangingPunct="0">
        <a:spcBef>
          <a:spcPct val="20000"/>
        </a:spcBef>
        <a:spcAft>
          <a:spcPct val="0"/>
        </a:spcAft>
        <a:buChar char="•"/>
        <a:defRPr sz="3200">
          <a:solidFill>
            <a:schemeClr val="tx1"/>
          </a:solidFill>
          <a:latin typeface="+mn-lt"/>
          <a:ea typeface="+mn-ea"/>
          <a:cs typeface="+mn-cs"/>
        </a:defRPr>
      </a:lvl1pPr>
      <a:lvl2pPr marL="741363" indent="-285750" algn="l" rtl="0" eaLnBrk="0" fontAlgn="base" hangingPunct="0">
        <a:spcBef>
          <a:spcPct val="20000"/>
        </a:spcBef>
        <a:spcAft>
          <a:spcPct val="0"/>
        </a:spcAft>
        <a:buChar char="–"/>
        <a:defRPr sz="2800">
          <a:solidFill>
            <a:schemeClr val="tx1"/>
          </a:solidFill>
          <a:latin typeface="+mn-lt"/>
        </a:defRPr>
      </a:lvl2pPr>
      <a:lvl3pPr marL="1141413" indent="-228600" algn="l" rtl="0" eaLnBrk="0" fontAlgn="base" hangingPunct="0">
        <a:spcBef>
          <a:spcPct val="20000"/>
        </a:spcBef>
        <a:spcAft>
          <a:spcPct val="0"/>
        </a:spcAft>
        <a:buChar char="•"/>
        <a:defRPr sz="2400">
          <a:solidFill>
            <a:schemeClr val="tx1"/>
          </a:solidFill>
          <a:latin typeface="+mn-lt"/>
        </a:defRPr>
      </a:lvl3pPr>
      <a:lvl4pPr marL="1598613" indent="-228600" algn="l" rtl="0" eaLnBrk="0" fontAlgn="base" hangingPunct="0">
        <a:spcBef>
          <a:spcPct val="20000"/>
        </a:spcBef>
        <a:spcAft>
          <a:spcPct val="0"/>
        </a:spcAft>
        <a:buChar char="–"/>
        <a:defRPr sz="2000">
          <a:solidFill>
            <a:schemeClr val="tx1"/>
          </a:solidFill>
          <a:latin typeface="+mn-lt"/>
        </a:defRPr>
      </a:lvl4pPr>
      <a:lvl5pPr marL="2055813"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EFEE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3359" y="274638"/>
            <a:ext cx="8980641"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772C713-98E3-DA46-BE4B-912AA584D548}" type="datetimeFigureOut">
              <a:rPr lang="en-US" smtClean="0">
                <a:solidFill>
                  <a:prstClr val="black">
                    <a:tint val="75000"/>
                  </a:prstClr>
                </a:solidFill>
              </a:rPr>
              <a:pPr defTabSz="457200"/>
              <a:t>3/13/2013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66BF2CE-9EB1-244E-995C-50068933E7EF}" type="slidenum">
              <a:rPr lang="en-US" smtClean="0">
                <a:solidFill>
                  <a:prstClr val="black">
                    <a:tint val="75000"/>
                  </a:prstClr>
                </a:solidFill>
              </a:rPr>
              <a:pPr defTabSz="457200"/>
              <a:t>‹#›</a:t>
            </a:fld>
            <a:endParaRPr lang="en-US">
              <a:solidFill>
                <a:prstClr val="black">
                  <a:tint val="75000"/>
                </a:prstClr>
              </a:solidFill>
            </a:endParaRPr>
          </a:p>
        </p:txBody>
      </p:sp>
      <p:sp>
        <p:nvSpPr>
          <p:cNvPr id="7" name="Rectangle 6"/>
          <p:cNvSpPr/>
          <p:nvPr userDrawn="1"/>
        </p:nvSpPr>
        <p:spPr>
          <a:xfrm>
            <a:off x="0" y="6358758"/>
            <a:ext cx="9144000" cy="499242"/>
          </a:xfrm>
          <a:prstGeom prst="rect">
            <a:avLst/>
          </a:prstGeom>
          <a:gradFill flip="none" rotWithShape="1">
            <a:gsLst>
              <a:gs pos="0">
                <a:srgbClr val="C6E37E"/>
              </a:gs>
              <a:gs pos="68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8" name="Rectangle 7"/>
          <p:cNvSpPr/>
          <p:nvPr userDrawn="1"/>
        </p:nvSpPr>
        <p:spPr>
          <a:xfrm>
            <a:off x="1" y="0"/>
            <a:ext cx="163358" cy="6858000"/>
          </a:xfrm>
          <a:prstGeom prst="rect">
            <a:avLst/>
          </a:prstGeom>
          <a:solidFill>
            <a:srgbClr val="1441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Tree>
    <p:extLst>
      <p:ext uri="{BB962C8B-B14F-4D97-AF65-F5344CB8AC3E}">
        <p14:creationId xmlns:p14="http://schemas.microsoft.com/office/powerpoint/2010/main" val="232108269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Lst>
  <p:timing>
    <p:tnLst>
      <p:par>
        <p:cTn id="1" dur="indefinite" restart="never" nodeType="tmRoot"/>
      </p:par>
    </p:tnLst>
  </p:timing>
  <p:txStyles>
    <p:titleStyle>
      <a:lvl1pPr algn="ctr" defTabSz="457200" rtl="0" eaLnBrk="1" latinLnBrk="0" hangingPunct="1">
        <a:spcBef>
          <a:spcPct val="0"/>
        </a:spcBef>
        <a:buNone/>
        <a:defRPr sz="4400" b="1" kern="1200">
          <a:solidFill>
            <a:schemeClr val="accent6">
              <a:lumMod val="7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accent3">
              <a:lumMod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accent3">
              <a:lumMod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accent3">
              <a:lumMod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accent3">
              <a:lumMod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accent3">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ca-ilg.org/webinarbasic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2.xml"/><Relationship Id="rId5" Type="http://schemas.openxmlformats.org/officeDocument/2006/relationships/image" Target="../media/image18.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hyperlink" Target="http://www.ca-ilg.org/sustainability-case-story/city-san-carlos-involving-public-climate-change-action" TargetMode="External"/><Relationship Id="rId2" Type="http://schemas.openxmlformats.org/officeDocument/2006/relationships/hyperlink" Target="http://www.ca-ilg.org/beacon-award-participant-profile/city-san-carlos" TargetMode="External"/><Relationship Id="rId1" Type="http://schemas.openxmlformats.org/officeDocument/2006/relationships/slideLayout" Target="../slideLayouts/slideLayout34.xml"/><Relationship Id="rId6" Type="http://schemas.openxmlformats.org/officeDocument/2006/relationships/hyperlink" Target="http://www.youtube.com/watch?v=esJY2SK_4tE" TargetMode="External"/><Relationship Id="rId5" Type="http://schemas.openxmlformats.org/officeDocument/2006/relationships/hyperlink" Target="http://www.epackets.net/" TargetMode="External"/><Relationship Id="rId4" Type="http://schemas.openxmlformats.org/officeDocument/2006/relationships/hyperlink" Target="http://www.onebayarea.org/pdf/Agenda21mythsfacts.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5.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5.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2" Type="http://schemas.openxmlformats.org/officeDocument/2006/relationships/hyperlink" Target="http://www.marincounty.org/Main/Pensions" TargetMode="Externa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ca-ilg/scln" TargetMode="External"/><Relationship Id="rId2" Type="http://schemas.openxmlformats.org/officeDocument/2006/relationships/notesSlide" Target="../notesSlides/notesSlide2.xml"/><Relationship Id="rId1" Type="http://schemas.openxmlformats.org/officeDocument/2006/relationships/slideLayout" Target="../slideLayouts/slideLayout44.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hyperlink" Target="http://www.ca-ilg.org/document/promoting-civility-public-discourse" TargetMode="External"/><Relationship Id="rId2" Type="http://schemas.openxmlformats.org/officeDocument/2006/relationships/hyperlink" Target="http://www.ca-ilg.org/difficult-situations-public-engagement" TargetMode="Externa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hyperlink" Target="http://www.ca-ilg.org/document/dealing-emotional-audiences"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1.gotomeeting.com/register/115319992"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hyperlink" Target="mailto:bmoura@cityofsancarlos.org" TargetMode="External"/><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066800"/>
            <a:ext cx="6781800" cy="2667000"/>
          </a:xfrm>
        </p:spPr>
        <p:txBody>
          <a:bodyPr/>
          <a:lstStyle/>
          <a:p>
            <a:r>
              <a:rPr lang="en-US" dirty="0"/>
              <a:t/>
            </a:r>
            <a:br>
              <a:rPr lang="en-US" dirty="0"/>
            </a:br>
            <a:r>
              <a:rPr lang="en-US" dirty="0"/>
              <a:t/>
            </a:r>
            <a:br>
              <a:rPr lang="en-US" dirty="0"/>
            </a:br>
            <a:r>
              <a:rPr lang="en-US" b="1" dirty="0"/>
              <a:t>Dealing</a:t>
            </a:r>
            <a:r>
              <a:rPr lang="en-US" dirty="0" smtClean="0"/>
              <a:t> </a:t>
            </a:r>
            <a:r>
              <a:rPr lang="en-US" b="1" dirty="0" smtClean="0"/>
              <a:t>with </a:t>
            </a:r>
            <a:r>
              <a:rPr lang="en-US" b="1" dirty="0"/>
              <a:t>Deeply Held Concerns and Organized Opposition in Public Engagement Activities</a:t>
            </a:r>
            <a:r>
              <a:rPr lang="en-US" b="1" dirty="0" smtClean="0"/>
              <a:t> </a:t>
            </a:r>
            <a:r>
              <a:rPr lang="en-US" dirty="0"/>
              <a:t/>
            </a:r>
            <a:br>
              <a:rPr lang="en-US" dirty="0"/>
            </a:br>
            <a:endParaRPr lang="en-US" dirty="0"/>
          </a:p>
        </p:txBody>
      </p:sp>
      <p:sp>
        <p:nvSpPr>
          <p:cNvPr id="3" name="Subtitle 2"/>
          <p:cNvSpPr>
            <a:spLocks noGrp="1"/>
          </p:cNvSpPr>
          <p:nvPr>
            <p:ph type="subTitle" idx="1"/>
          </p:nvPr>
        </p:nvSpPr>
        <p:spPr>
          <a:xfrm>
            <a:off x="2286000" y="3962400"/>
            <a:ext cx="6400800" cy="1146174"/>
          </a:xfrm>
        </p:spPr>
        <p:txBody>
          <a:bodyPr/>
          <a:lstStyle/>
          <a:p>
            <a:r>
              <a:rPr lang="en-US" sz="2800" b="1" dirty="0" smtClean="0"/>
              <a:t>SCLN Brownbag Webinar Series</a:t>
            </a:r>
          </a:p>
          <a:p>
            <a:r>
              <a:rPr lang="en-US" sz="2800" b="1" dirty="0" smtClean="0"/>
              <a:t>March 13, </a:t>
            </a:r>
            <a:r>
              <a:rPr lang="en-US" sz="2800" b="1" dirty="0"/>
              <a:t>2013 </a:t>
            </a:r>
            <a:r>
              <a:rPr lang="en-US" sz="2800" dirty="0"/>
              <a:t/>
            </a:r>
            <a:br>
              <a:rPr lang="en-US" sz="2800" dirty="0"/>
            </a:br>
            <a:r>
              <a:rPr lang="en-US" sz="2800" b="1" dirty="0" smtClean="0"/>
              <a:t>10:00am </a:t>
            </a:r>
            <a:r>
              <a:rPr lang="en-US" sz="2800" b="1" dirty="0"/>
              <a:t>– </a:t>
            </a:r>
            <a:r>
              <a:rPr lang="en-US" sz="2800" b="1" dirty="0" smtClean="0"/>
              <a:t>11:15am </a:t>
            </a:r>
            <a:r>
              <a:rPr lang="en-US" dirty="0"/>
              <a:t/>
            </a:r>
            <a:br>
              <a:rPr lang="en-US" dirty="0"/>
            </a:br>
            <a:endParaRPr lang="en-US" dirty="0"/>
          </a:p>
        </p:txBody>
      </p:sp>
      <p:sp>
        <p:nvSpPr>
          <p:cNvPr id="4" name="Text Box 27"/>
          <p:cNvSpPr txBox="1">
            <a:spLocks noChangeArrowheads="1"/>
          </p:cNvSpPr>
          <p:nvPr/>
        </p:nvSpPr>
        <p:spPr bwMode="auto">
          <a:xfrm>
            <a:off x="990600" y="6096000"/>
            <a:ext cx="52578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a:r>
              <a:rPr lang="en-US" sz="2200" b="1" dirty="0" smtClean="0">
                <a:solidFill>
                  <a:srgbClr val="000000"/>
                </a:solidFill>
                <a:ea typeface="+mn-ea"/>
                <a:hlinkClick r:id="rId2"/>
              </a:rPr>
              <a:t>www.ca-ilg.org/webinarbasics</a:t>
            </a:r>
            <a:r>
              <a:rPr lang="en-US" sz="2200" b="1" dirty="0" smtClean="0">
                <a:solidFill>
                  <a:srgbClr val="000000"/>
                </a:solidFill>
                <a:ea typeface="+mn-ea"/>
              </a:rPr>
              <a:t> </a:t>
            </a:r>
            <a:endParaRPr lang="en-US" sz="2200" b="1" dirty="0">
              <a:solidFill>
                <a:srgbClr val="000000"/>
              </a:solidFill>
              <a:ea typeface="+mn-ea"/>
            </a:endParaRPr>
          </a:p>
        </p:txBody>
      </p:sp>
    </p:spTree>
    <p:extLst>
      <p:ext uri="{BB962C8B-B14F-4D97-AF65-F5344CB8AC3E}">
        <p14:creationId xmlns:p14="http://schemas.microsoft.com/office/powerpoint/2010/main" val="963110785"/>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rrowheads="1"/>
          </p:cNvSpPr>
          <p:nvPr>
            <p:ph type="title"/>
          </p:nvPr>
        </p:nvSpPr>
        <p:spPr>
          <a:xfrm>
            <a:off x="1752600" y="304800"/>
            <a:ext cx="7010400" cy="1143000"/>
          </a:xfrm>
        </p:spPr>
        <p:txBody>
          <a:bodyPr/>
          <a:lstStyle/>
          <a:p>
            <a:pPr eaLnBrk="1" hangingPunct="1">
              <a:defRPr/>
            </a:pPr>
            <a:r>
              <a:rPr lang="en-US" sz="4000" dirty="0" smtClean="0">
                <a:solidFill>
                  <a:schemeClr val="tx1"/>
                </a:solidFill>
                <a:latin typeface="Arial" panose="020B0604020202020204" pitchFamily="34" charset="0"/>
                <a:cs typeface="Arial" panose="020B0604020202020204" pitchFamily="34" charset="0"/>
              </a:rPr>
              <a:t>Closing Thoughts &amp; Advice</a:t>
            </a:r>
          </a:p>
        </p:txBody>
      </p:sp>
      <p:sp>
        <p:nvSpPr>
          <p:cNvPr id="224259" name="Rectangle 3"/>
          <p:cNvSpPr>
            <a:spLocks noGrp="1" noChangeArrowheads="1"/>
          </p:cNvSpPr>
          <p:nvPr>
            <p:ph type="body" sz="half" idx="1"/>
          </p:nvPr>
        </p:nvSpPr>
        <p:spPr>
          <a:xfrm>
            <a:off x="457200" y="1676400"/>
            <a:ext cx="4038600" cy="4724400"/>
          </a:xfrm>
        </p:spPr>
        <p:txBody>
          <a:bodyPr/>
          <a:lstStyle/>
          <a:p>
            <a:pPr marL="457200" indent="-457200" eaLnBrk="1" hangingPunct="1">
              <a:buFont typeface="+mj-lt"/>
              <a:buAutoNum type="arabicPeriod"/>
              <a:defRPr/>
            </a:pPr>
            <a:r>
              <a:rPr lang="en-US" sz="2400" b="1" dirty="0">
                <a:latin typeface="Arial" panose="020B0604020202020204" pitchFamily="34" charset="0"/>
                <a:cs typeface="Arial" panose="020B0604020202020204" pitchFamily="34" charset="0"/>
              </a:rPr>
              <a:t>List State Laws &amp; Regs that require actions</a:t>
            </a:r>
          </a:p>
          <a:p>
            <a:pPr marL="457200" indent="-457200" eaLnBrk="1" hangingPunct="1">
              <a:buFont typeface="+mj-lt"/>
              <a:buAutoNum type="arabicPeriod"/>
              <a:defRPr/>
            </a:pPr>
            <a:r>
              <a:rPr lang="en-US" sz="2400" b="1" dirty="0" smtClean="0">
                <a:latin typeface="Arial" panose="020B0604020202020204" pitchFamily="34" charset="0"/>
                <a:cs typeface="Arial" panose="020B0604020202020204" pitchFamily="34" charset="0"/>
              </a:rPr>
              <a:t>Discuss City programs &amp; Council expansion</a:t>
            </a:r>
          </a:p>
          <a:p>
            <a:pPr marL="457200" indent="-457200" eaLnBrk="1" hangingPunct="1">
              <a:buFont typeface="+mj-lt"/>
              <a:buAutoNum type="arabicPeriod"/>
              <a:defRPr/>
            </a:pPr>
            <a:r>
              <a:rPr lang="en-US" sz="2400" b="1" dirty="0" smtClean="0">
                <a:latin typeface="Arial" panose="020B0604020202020204" pitchFamily="34" charset="0"/>
                <a:cs typeface="Arial" panose="020B0604020202020204" pitchFamily="34" charset="0"/>
              </a:rPr>
              <a:t>Clarify role that each group/resource plays</a:t>
            </a:r>
          </a:p>
          <a:p>
            <a:pPr marL="457200" indent="-457200" eaLnBrk="1" hangingPunct="1">
              <a:buFont typeface="+mj-lt"/>
              <a:buAutoNum type="arabicPeriod"/>
              <a:defRPr/>
            </a:pPr>
            <a:r>
              <a:rPr lang="en-US" sz="2400" b="1" dirty="0" smtClean="0">
                <a:latin typeface="Arial" panose="020B0604020202020204" pitchFamily="34" charset="0"/>
                <a:cs typeface="Arial" panose="020B0604020202020204" pitchFamily="34" charset="0"/>
              </a:rPr>
              <a:t>Offer next steps to take for Council, speakers</a:t>
            </a:r>
          </a:p>
          <a:p>
            <a:pPr marL="457200" indent="-457200" eaLnBrk="1" hangingPunct="1">
              <a:buFont typeface="+mj-lt"/>
              <a:buAutoNum type="arabicPeriod"/>
              <a:defRPr/>
            </a:pPr>
            <a:r>
              <a:rPr lang="en-US" sz="2400" b="1" dirty="0" smtClean="0">
                <a:latin typeface="Arial" panose="020B0604020202020204" pitchFamily="34" charset="0"/>
                <a:cs typeface="Arial" panose="020B0604020202020204" pitchFamily="34" charset="0"/>
              </a:rPr>
              <a:t>Audience: residents, media, speakers</a:t>
            </a:r>
          </a:p>
          <a:p>
            <a:pPr marL="457200" indent="-457200" eaLnBrk="1" hangingPunct="1">
              <a:buFont typeface="+mj-lt"/>
              <a:buAutoNum type="arabicPeriod"/>
              <a:defRPr/>
            </a:pPr>
            <a:r>
              <a:rPr lang="en-US" sz="2400" b="1" dirty="0" smtClean="0">
                <a:latin typeface="Arial" panose="020B0604020202020204" pitchFamily="34" charset="0"/>
                <a:cs typeface="Arial" panose="020B0604020202020204" pitchFamily="34" charset="0"/>
              </a:rPr>
              <a:t>City Council vote to reaffirm, bring closure</a:t>
            </a:r>
          </a:p>
        </p:txBody>
      </p:sp>
      <p:pic>
        <p:nvPicPr>
          <p:cNvPr id="1331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057525"/>
            <a:ext cx="17859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3317" name="Content Placeholder 8" descr="JointVentureSiliconValle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6963" y="4332288"/>
            <a:ext cx="340201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2" descr="Beacon_Award_col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2513" y="5159375"/>
            <a:ext cx="9525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8" descr="ChamberLogo175"/>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562600" y="1624013"/>
            <a:ext cx="2090738" cy="134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75363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rrowheads="1"/>
          </p:cNvSpPr>
          <p:nvPr>
            <p:ph type="title"/>
          </p:nvPr>
        </p:nvSpPr>
        <p:spPr/>
        <p:txBody>
          <a:bodyPr/>
          <a:lstStyle/>
          <a:p>
            <a:pPr eaLnBrk="1" hangingPunct="1">
              <a:defRPr/>
            </a:pPr>
            <a:r>
              <a:rPr lang="en-US" sz="4000" dirty="0" smtClean="0">
                <a:solidFill>
                  <a:schemeClr val="tx1"/>
                </a:solidFill>
                <a:latin typeface="Arial" panose="020B0604020202020204" pitchFamily="34" charset="0"/>
                <a:cs typeface="Arial" panose="020B0604020202020204" pitchFamily="34" charset="0"/>
              </a:rPr>
              <a:t>References</a:t>
            </a:r>
            <a:endParaRPr lang="en-US" sz="4000" dirty="0">
              <a:solidFill>
                <a:schemeClr val="tx1"/>
              </a:solidFill>
              <a:latin typeface="Arial" panose="020B0604020202020204" pitchFamily="34" charset="0"/>
              <a:cs typeface="Arial" panose="020B0604020202020204" pitchFamily="34" charset="0"/>
            </a:endParaRPr>
          </a:p>
        </p:txBody>
      </p:sp>
      <p:sp>
        <p:nvSpPr>
          <p:cNvPr id="225283" name="Rectangle 3"/>
          <p:cNvSpPr>
            <a:spLocks noGrp="1" noChangeArrowheads="1"/>
          </p:cNvSpPr>
          <p:nvPr>
            <p:ph sz="half" idx="1"/>
          </p:nvPr>
        </p:nvSpPr>
        <p:spPr>
          <a:xfrm>
            <a:off x="457200" y="1752600"/>
            <a:ext cx="8458200" cy="4525963"/>
          </a:xfrm>
        </p:spPr>
        <p:txBody>
          <a:bodyPr/>
          <a:lstStyle/>
          <a:p>
            <a:pPr eaLnBrk="1" hangingPunct="1">
              <a:defRPr/>
            </a:pPr>
            <a:r>
              <a:rPr lang="en-US" sz="2400" b="1" dirty="0" smtClean="0">
                <a:latin typeface="Arial" panose="020B0604020202020204" pitchFamily="34" charset="0"/>
                <a:cs typeface="Arial" panose="020B0604020202020204" pitchFamily="34" charset="0"/>
              </a:rPr>
              <a:t>Beacon Award – City of San Carlos web site</a:t>
            </a:r>
          </a:p>
          <a:p>
            <a:pPr lvl="1" eaLnBrk="1" hangingPunct="1">
              <a:defRPr/>
            </a:pPr>
            <a:r>
              <a:rPr lang="en-US" sz="2000" dirty="0">
                <a:latin typeface="Arial" panose="020B0604020202020204" pitchFamily="34" charset="0"/>
                <a:cs typeface="Arial" panose="020B0604020202020204" pitchFamily="34" charset="0"/>
                <a:hlinkClick r:id="rId2"/>
              </a:rPr>
              <a:t>http://</a:t>
            </a:r>
            <a:r>
              <a:rPr lang="en-US" sz="2000" dirty="0" smtClean="0">
                <a:latin typeface="Arial" panose="020B0604020202020204" pitchFamily="34" charset="0"/>
                <a:cs typeface="Arial" panose="020B0604020202020204" pitchFamily="34" charset="0"/>
                <a:hlinkClick r:id="rId2"/>
              </a:rPr>
              <a:t>www.ca-ilg.org/beacon-award-participant-profile/city-san-carlos</a:t>
            </a:r>
            <a:r>
              <a:rPr lang="en-US" sz="2000" dirty="0" smtClean="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pPr eaLnBrk="1" hangingPunct="1">
              <a:defRPr/>
            </a:pPr>
            <a:r>
              <a:rPr lang="en-US" sz="2400" b="1" dirty="0">
                <a:latin typeface="Arial" panose="020B0604020202020204" pitchFamily="34" charset="0"/>
                <a:cs typeface="Arial" panose="020B0604020202020204" pitchFamily="34" charset="0"/>
              </a:rPr>
              <a:t>Involving the Public in Climate Planning (ILG)</a:t>
            </a:r>
          </a:p>
          <a:p>
            <a:pPr lvl="1" eaLnBrk="1" hangingPunct="1">
              <a:defRPr/>
            </a:pPr>
            <a:r>
              <a:rPr lang="en-US" sz="2000" dirty="0">
                <a:latin typeface="Arial" panose="020B0604020202020204" pitchFamily="34" charset="0"/>
                <a:cs typeface="Arial" panose="020B0604020202020204" pitchFamily="34" charset="0"/>
                <a:hlinkClick r:id="rId3"/>
              </a:rPr>
              <a:t>http://www.ca-ilg.org/sustainability-case-story/city-san-carlos-involving-public-climate-change-action</a:t>
            </a:r>
            <a:r>
              <a:rPr lang="en-US" sz="2000" dirty="0">
                <a:latin typeface="Arial" panose="020B0604020202020204" pitchFamily="34" charset="0"/>
                <a:cs typeface="Arial" panose="020B0604020202020204" pitchFamily="34" charset="0"/>
              </a:rPr>
              <a:t> </a:t>
            </a:r>
          </a:p>
          <a:p>
            <a:pPr eaLnBrk="1" hangingPunct="1">
              <a:defRPr/>
            </a:pPr>
            <a:r>
              <a:rPr lang="en-US" sz="2400" b="1" dirty="0" smtClean="0">
                <a:latin typeface="Arial" panose="020B0604020202020204" pitchFamily="34" charset="0"/>
                <a:cs typeface="Arial" panose="020B0604020202020204" pitchFamily="34" charset="0"/>
              </a:rPr>
              <a:t>American Planning Association (APA) – Agenda 21</a:t>
            </a:r>
          </a:p>
          <a:p>
            <a:pPr lvl="1" eaLnBrk="1" hangingPunct="1">
              <a:defRPr/>
            </a:pPr>
            <a:r>
              <a:rPr lang="en-US" sz="2000" dirty="0">
                <a:latin typeface="Arial" panose="020B0604020202020204" pitchFamily="34" charset="0"/>
                <a:cs typeface="Arial" panose="020B0604020202020204" pitchFamily="34" charset="0"/>
                <a:hlinkClick r:id="rId4"/>
              </a:rPr>
              <a:t>http://</a:t>
            </a:r>
            <a:r>
              <a:rPr lang="en-US" sz="2000" dirty="0" smtClean="0">
                <a:latin typeface="Arial" panose="020B0604020202020204" pitchFamily="34" charset="0"/>
                <a:cs typeface="Arial" panose="020B0604020202020204" pitchFamily="34" charset="0"/>
                <a:hlinkClick r:id="rId4"/>
              </a:rPr>
              <a:t>www.onebayarea.org/pdf/Agenda21mythsfacts.pdf</a:t>
            </a:r>
            <a:r>
              <a:rPr lang="en-US" sz="2000" dirty="0" smtClean="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pPr eaLnBrk="1" hangingPunct="1">
              <a:defRPr/>
            </a:pPr>
            <a:r>
              <a:rPr lang="en-US" sz="2400" b="1" dirty="0" smtClean="0">
                <a:latin typeface="Arial" panose="020B0604020202020204" pitchFamily="34" charset="0"/>
                <a:cs typeface="Arial" panose="020B0604020202020204" pitchFamily="34" charset="0"/>
              </a:rPr>
              <a:t>Video/Report: San Carlos Council Mtg – Jan 23, 2012</a:t>
            </a:r>
          </a:p>
          <a:p>
            <a:pPr lvl="1" eaLnBrk="1" hangingPunct="1">
              <a:defRPr/>
            </a:pPr>
            <a:r>
              <a:rPr lang="en-US" sz="2000" dirty="0">
                <a:latin typeface="Arial" panose="020B0604020202020204" pitchFamily="34" charset="0"/>
                <a:cs typeface="Arial" panose="020B0604020202020204" pitchFamily="34" charset="0"/>
                <a:hlinkClick r:id="rId5"/>
              </a:rPr>
              <a:t>http://www.epackets.net</a:t>
            </a:r>
            <a:r>
              <a:rPr lang="en-US" sz="2000" dirty="0">
                <a:latin typeface="Arial" panose="020B0604020202020204" pitchFamily="34" charset="0"/>
                <a:cs typeface="Arial" panose="020B0604020202020204" pitchFamily="34" charset="0"/>
              </a:rPr>
              <a:t> </a:t>
            </a:r>
          </a:p>
          <a:p>
            <a:pPr eaLnBrk="1" hangingPunct="1">
              <a:defRPr/>
            </a:pPr>
            <a:r>
              <a:rPr lang="en-US" sz="2400" b="1" dirty="0" smtClean="0">
                <a:latin typeface="Arial" panose="020B0604020202020204" pitchFamily="34" charset="0"/>
                <a:cs typeface="Arial" panose="020B0604020202020204" pitchFamily="34" charset="0"/>
              </a:rPr>
              <a:t>Video: Glenn Beck on the UN’s Diabolical Plan</a:t>
            </a:r>
          </a:p>
          <a:p>
            <a:pPr lvl="1" eaLnBrk="1" hangingPunct="1">
              <a:defRPr/>
            </a:pPr>
            <a:r>
              <a:rPr lang="en-US" sz="2000" dirty="0" smtClean="0">
                <a:latin typeface="Arial" panose="020B0604020202020204" pitchFamily="34" charset="0"/>
                <a:cs typeface="Arial" panose="020B0604020202020204" pitchFamily="34" charset="0"/>
                <a:hlinkClick r:id="rId6"/>
              </a:rPr>
              <a:t>http://www.youtube.com/watch?v=esJY2SK_4tE</a:t>
            </a:r>
            <a:r>
              <a:rPr lang="en-US" sz="2000" dirty="0" smtClean="0">
                <a:latin typeface="Arial" panose="020B0604020202020204" pitchFamily="34" charset="0"/>
                <a:cs typeface="Arial" panose="020B0604020202020204" pitchFamily="34" charset="0"/>
              </a:rPr>
              <a:t> </a:t>
            </a:r>
            <a:endParaRPr lang="en-US" dirty="0" smtClean="0"/>
          </a:p>
        </p:txBody>
      </p:sp>
    </p:spTree>
    <p:extLst>
      <p:ext uri="{BB962C8B-B14F-4D97-AF65-F5344CB8AC3E}">
        <p14:creationId xmlns:p14="http://schemas.microsoft.com/office/powerpoint/2010/main" val="36160400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86964" y="-1064848"/>
            <a:ext cx="8975919" cy="7017306"/>
          </a:xfrm>
          <a:prstGeom prst="rect">
            <a:avLst/>
          </a:prstGeom>
          <a:noFill/>
        </p:spPr>
        <p:txBody>
          <a:bodyPr wrap="square" rtlCol="0">
            <a:spAutoFit/>
          </a:bodyPr>
          <a:lstStyle/>
          <a:p>
            <a:pPr algn="ctr" defTabSz="457200"/>
            <a:r>
              <a:rPr lang="en-US" sz="45000" dirty="0" smtClean="0">
                <a:solidFill>
                  <a:srgbClr val="DAFA8B">
                    <a:alpha val="21000"/>
                  </a:srgbClr>
                </a:solidFill>
                <a:latin typeface="Times"/>
                <a:cs typeface="Times"/>
              </a:rPr>
              <a:t>CK</a:t>
            </a:r>
            <a:endParaRPr lang="en-US" sz="45000" dirty="0">
              <a:solidFill>
                <a:srgbClr val="DAFA8B">
                  <a:alpha val="21000"/>
                </a:srgbClr>
              </a:solidFill>
              <a:latin typeface="Times"/>
              <a:cs typeface="Times"/>
            </a:endParaRPr>
          </a:p>
        </p:txBody>
      </p:sp>
      <p:sp>
        <p:nvSpPr>
          <p:cNvPr id="2" name="TextBox 1"/>
          <p:cNvSpPr txBox="1"/>
          <p:nvPr/>
        </p:nvSpPr>
        <p:spPr>
          <a:xfrm>
            <a:off x="168081" y="2097329"/>
            <a:ext cx="8975919" cy="2215991"/>
          </a:xfrm>
          <a:prstGeom prst="rect">
            <a:avLst/>
          </a:prstGeom>
          <a:noFill/>
          <a:ln>
            <a:noFill/>
          </a:ln>
        </p:spPr>
        <p:txBody>
          <a:bodyPr wrap="square" rtlCol="0">
            <a:spAutoFit/>
          </a:bodyPr>
          <a:lstStyle/>
          <a:p>
            <a:pPr algn="ctr" defTabSz="457200"/>
            <a:r>
              <a:rPr lang="en-US" sz="3500" b="1" dirty="0" smtClean="0">
                <a:solidFill>
                  <a:srgbClr val="F79646">
                    <a:lumMod val="75000"/>
                  </a:srgbClr>
                </a:solidFill>
                <a:effectLst>
                  <a:glow rad="584200">
                    <a:srgbClr val="FFFFFF">
                      <a:alpha val="55000"/>
                    </a:srgbClr>
                  </a:glow>
                </a:effectLst>
              </a:rPr>
              <a:t>Effective Public Engagement</a:t>
            </a:r>
          </a:p>
          <a:p>
            <a:pPr algn="ctr" defTabSz="457200"/>
            <a:r>
              <a:rPr lang="en-US" sz="3500" b="1" dirty="0" smtClean="0">
                <a:solidFill>
                  <a:srgbClr val="F79646">
                    <a:lumMod val="75000"/>
                  </a:srgbClr>
                </a:solidFill>
                <a:effectLst>
                  <a:glow rad="584200">
                    <a:srgbClr val="FFFFFF">
                      <a:alpha val="55000"/>
                    </a:srgbClr>
                  </a:glow>
                </a:effectLst>
              </a:rPr>
              <a:t>When Values and Beliefs Collide</a:t>
            </a:r>
            <a:endParaRPr lang="en-US" sz="3500" dirty="0" smtClean="0">
              <a:solidFill>
                <a:srgbClr val="F79646">
                  <a:lumMod val="75000"/>
                </a:srgbClr>
              </a:solidFill>
              <a:effectLst>
                <a:glow rad="584200">
                  <a:srgbClr val="FFFFFF">
                    <a:alpha val="55000"/>
                  </a:srgbClr>
                </a:glow>
              </a:effectLst>
            </a:endParaRPr>
          </a:p>
          <a:p>
            <a:pPr algn="ctr" defTabSz="457200"/>
            <a:endParaRPr lang="en-US" dirty="0" smtClean="0">
              <a:solidFill>
                <a:srgbClr val="4F81BD">
                  <a:lumMod val="75000"/>
                </a:srgbClr>
              </a:solidFill>
            </a:endParaRPr>
          </a:p>
          <a:p>
            <a:pPr algn="ctr" defTabSz="457200"/>
            <a:r>
              <a:rPr lang="en-US" sz="3200" dirty="0" smtClean="0">
                <a:solidFill>
                  <a:srgbClr val="4F81BD">
                    <a:lumMod val="75000"/>
                  </a:srgbClr>
                </a:solidFill>
              </a:rPr>
              <a:t>March 13, 2013</a:t>
            </a:r>
          </a:p>
          <a:p>
            <a:pPr algn="ctr" defTabSz="457200"/>
            <a:endParaRPr lang="en-US" dirty="0">
              <a:solidFill>
                <a:prstClr val="black"/>
              </a:solidFill>
            </a:endParaRPr>
          </a:p>
        </p:txBody>
      </p:sp>
      <p:sp>
        <p:nvSpPr>
          <p:cNvPr id="6" name="Rectangle 5"/>
          <p:cNvSpPr/>
          <p:nvPr/>
        </p:nvSpPr>
        <p:spPr>
          <a:xfrm>
            <a:off x="168084" y="5276029"/>
            <a:ext cx="8975916" cy="775100"/>
          </a:xfrm>
          <a:prstGeom prst="rect">
            <a:avLst/>
          </a:prstGeom>
          <a:gradFill flip="none" rotWithShape="1">
            <a:gsLst>
              <a:gs pos="0">
                <a:srgbClr val="C6E37E"/>
              </a:gs>
              <a:gs pos="100000">
                <a:srgbClr val="C6E37E"/>
              </a:gs>
              <a:gs pos="29000">
                <a:schemeClr val="bg1"/>
              </a:gs>
              <a:gs pos="70000">
                <a:schemeClr val="bg1"/>
              </a:gs>
            </a:gsLst>
            <a:lin ang="0" scaled="1"/>
            <a:tileRect/>
          </a:gradFill>
          <a:ln>
            <a:noFill/>
          </a:ln>
          <a:effectLst>
            <a:outerShdw blurRad="400050" dist="25400" dir="5400000" rotWithShape="0">
              <a:schemeClr val="accent3">
                <a:lumMod val="60000"/>
                <a:lumOff val="4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pic>
        <p:nvPicPr>
          <p:cNvPr id="18" name="Picture 17"/>
          <p:cNvPicPr>
            <a:picLocks noChangeAspect="1"/>
          </p:cNvPicPr>
          <p:nvPr/>
        </p:nvPicPr>
        <p:blipFill>
          <a:blip r:embed="rId2"/>
          <a:stretch>
            <a:fillRect/>
          </a:stretch>
        </p:blipFill>
        <p:spPr>
          <a:xfrm>
            <a:off x="4072470" y="749301"/>
            <a:ext cx="719666" cy="939800"/>
          </a:xfrm>
          <a:prstGeom prst="rect">
            <a:avLst/>
          </a:prstGeom>
        </p:spPr>
      </p:pic>
      <p:pic>
        <p:nvPicPr>
          <p:cNvPr id="19" name="Picture 18" descr="ckgrp_logo_5-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6203" y="5516034"/>
            <a:ext cx="3020173" cy="318796"/>
          </a:xfrm>
          <a:prstGeom prst="rect">
            <a:avLst/>
          </a:prstGeom>
        </p:spPr>
      </p:pic>
    </p:spTree>
    <p:extLst>
      <p:ext uri="{BB962C8B-B14F-4D97-AF65-F5344CB8AC3E}">
        <p14:creationId xmlns:p14="http://schemas.microsoft.com/office/powerpoint/2010/main" val="4732768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084" y="698500"/>
            <a:ext cx="8975919" cy="1415772"/>
          </a:xfrm>
          <a:prstGeom prst="rect">
            <a:avLst/>
          </a:prstGeom>
          <a:noFill/>
          <a:ln>
            <a:noFill/>
          </a:ln>
        </p:spPr>
        <p:txBody>
          <a:bodyPr wrap="square" rtlCol="0">
            <a:spAutoFit/>
          </a:bodyPr>
          <a:lstStyle/>
          <a:p>
            <a:pPr algn="ctr" defTabSz="457200"/>
            <a:r>
              <a:rPr lang="en-US" sz="3600" dirty="0" smtClean="0">
                <a:solidFill>
                  <a:srgbClr val="F79646">
                    <a:lumMod val="75000"/>
                  </a:srgbClr>
                </a:solidFill>
              </a:rPr>
              <a:t>Also known as:</a:t>
            </a:r>
          </a:p>
          <a:p>
            <a:pPr algn="ctr" defTabSz="457200"/>
            <a:r>
              <a:rPr lang="en-US" sz="3200" b="1" dirty="0" smtClean="0">
                <a:solidFill>
                  <a:srgbClr val="F79646">
                    <a:lumMod val="75000"/>
                  </a:srgbClr>
                </a:solidFill>
              </a:rPr>
              <a:t>High Stakes Forums in Low Trust Environments</a:t>
            </a:r>
            <a:endParaRPr lang="en-US" sz="3200" dirty="0" smtClean="0">
              <a:solidFill>
                <a:srgbClr val="F79646">
                  <a:lumMod val="75000"/>
                </a:srgbClr>
              </a:solidFill>
            </a:endParaRPr>
          </a:p>
          <a:p>
            <a:pPr algn="ctr" defTabSz="457200"/>
            <a:endParaRPr lang="en-US" dirty="0">
              <a:solidFill>
                <a:prstClr val="black"/>
              </a:solidFill>
            </a:endParaRPr>
          </a:p>
        </p:txBody>
      </p:sp>
      <p:pic>
        <p:nvPicPr>
          <p:cNvPr id="4" name="Picture 3" descr="4-3 wide angle mid-way through.jpg"/>
          <p:cNvPicPr>
            <a:picLocks noChangeAspect="1"/>
          </p:cNvPicPr>
          <p:nvPr/>
        </p:nvPicPr>
        <p:blipFill>
          <a:blip r:embed="rId2"/>
          <a:stretch>
            <a:fillRect/>
          </a:stretch>
        </p:blipFill>
        <p:spPr>
          <a:xfrm>
            <a:off x="987490" y="2114272"/>
            <a:ext cx="6988110" cy="4057928"/>
          </a:xfrm>
          <a:prstGeom prst="rect">
            <a:avLst/>
          </a:prstGeom>
        </p:spPr>
      </p:pic>
    </p:spTree>
    <p:extLst>
      <p:ext uri="{BB962C8B-B14F-4D97-AF65-F5344CB8AC3E}">
        <p14:creationId xmlns:p14="http://schemas.microsoft.com/office/powerpoint/2010/main" val="16677944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4200" y="444500"/>
            <a:ext cx="8166100" cy="5088949"/>
          </a:xfrm>
          <a:prstGeom prst="rect">
            <a:avLst/>
          </a:prstGeom>
          <a:gradFill flip="none" rotWithShape="1">
            <a:gsLst>
              <a:gs pos="0">
                <a:schemeClr val="accent6">
                  <a:lumMod val="60000"/>
                  <a:lumOff val="40000"/>
                </a:schemeClr>
              </a:gs>
              <a:gs pos="100000">
                <a:schemeClr val="accent6">
                  <a:lumMod val="60000"/>
                  <a:lumOff val="40000"/>
                </a:schemeClr>
              </a:gs>
              <a:gs pos="90000">
                <a:srgbClr val="FEF9E1"/>
              </a:gs>
              <a:gs pos="14000">
                <a:srgbClr val="FEF9E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4" name="TextBox 3"/>
          <p:cNvSpPr txBox="1"/>
          <p:nvPr/>
        </p:nvSpPr>
        <p:spPr>
          <a:xfrm>
            <a:off x="774700" y="1193800"/>
            <a:ext cx="7975600" cy="4585871"/>
          </a:xfrm>
          <a:prstGeom prst="rect">
            <a:avLst/>
          </a:prstGeom>
          <a:noFill/>
          <a:ln>
            <a:noFill/>
          </a:ln>
        </p:spPr>
        <p:txBody>
          <a:bodyPr wrap="square" rtlCol="0">
            <a:spAutoFit/>
          </a:bodyPr>
          <a:lstStyle/>
          <a:p>
            <a:pPr marL="742950" indent="-742950" defTabSz="457200"/>
            <a:r>
              <a:rPr lang="en-US" sz="3600" dirty="0" smtClean="0">
                <a:solidFill>
                  <a:srgbClr val="F79646">
                    <a:lumMod val="75000"/>
                  </a:srgbClr>
                </a:solidFill>
              </a:rPr>
              <a:t>Topic:  </a:t>
            </a:r>
            <a:r>
              <a:rPr lang="en-US" sz="3600" b="1" dirty="0" smtClean="0">
                <a:solidFill>
                  <a:srgbClr val="4F81BD">
                    <a:lumMod val="75000"/>
                  </a:srgbClr>
                </a:solidFill>
              </a:rPr>
              <a:t>		</a:t>
            </a:r>
            <a:r>
              <a:rPr lang="en-US" sz="3200" b="1" dirty="0" smtClean="0">
                <a:solidFill>
                  <a:srgbClr val="4F81BD">
                    <a:lumMod val="75000"/>
                  </a:srgbClr>
                </a:solidFill>
              </a:rPr>
              <a:t>Public Employee Pensions</a:t>
            </a:r>
          </a:p>
          <a:p>
            <a:pPr marL="742950" indent="-742950" defTabSz="457200"/>
            <a:r>
              <a:rPr lang="en-US" sz="3600" dirty="0" smtClean="0">
                <a:solidFill>
                  <a:srgbClr val="F79646">
                    <a:lumMod val="75000"/>
                  </a:srgbClr>
                </a:solidFill>
              </a:rPr>
              <a:t>Players:</a:t>
            </a:r>
            <a:r>
              <a:rPr lang="en-US" sz="3600" dirty="0" smtClean="0">
                <a:solidFill>
                  <a:srgbClr val="4F81BD">
                    <a:lumMod val="75000"/>
                  </a:srgbClr>
                </a:solidFill>
              </a:rPr>
              <a:t>	</a:t>
            </a:r>
            <a:r>
              <a:rPr lang="en-US" sz="3200" dirty="0" smtClean="0">
                <a:solidFill>
                  <a:srgbClr val="4F81BD">
                    <a:lumMod val="75000"/>
                  </a:srgbClr>
                </a:solidFill>
              </a:rPr>
              <a:t>County of Marin </a:t>
            </a:r>
          </a:p>
          <a:p>
            <a:pPr marL="742950" indent="-742950" defTabSz="457200"/>
            <a:r>
              <a:rPr lang="en-US" sz="3200" dirty="0" smtClean="0">
                <a:solidFill>
                  <a:srgbClr val="4F81BD">
                    <a:lumMod val="75000"/>
                  </a:srgbClr>
                </a:solidFill>
              </a:rPr>
              <a:t>				• CAO staff</a:t>
            </a:r>
          </a:p>
          <a:p>
            <a:pPr marL="742950" indent="-742950" defTabSz="457200"/>
            <a:r>
              <a:rPr lang="en-US" sz="3200" dirty="0" smtClean="0">
                <a:solidFill>
                  <a:srgbClr val="4F81BD">
                    <a:lumMod val="75000"/>
                  </a:srgbClr>
                </a:solidFill>
              </a:rPr>
              <a:t>				• Supervisors</a:t>
            </a:r>
          </a:p>
          <a:p>
            <a:pPr marL="742950" indent="-742950" defTabSz="457200"/>
            <a:r>
              <a:rPr lang="en-US" sz="3200" dirty="0" smtClean="0">
                <a:solidFill>
                  <a:srgbClr val="4F81BD">
                    <a:lumMod val="75000"/>
                  </a:srgbClr>
                </a:solidFill>
              </a:rPr>
              <a:t>				Pension Reform Advocacy Group</a:t>
            </a:r>
          </a:p>
          <a:p>
            <a:pPr marL="742950" indent="-742950" defTabSz="457200"/>
            <a:r>
              <a:rPr lang="en-US" sz="3200" dirty="0" smtClean="0">
                <a:solidFill>
                  <a:srgbClr val="4F81BD">
                    <a:lumMod val="75000"/>
                  </a:srgbClr>
                </a:solidFill>
              </a:rPr>
              <a:t>				Multiple Employee Unions</a:t>
            </a:r>
          </a:p>
          <a:p>
            <a:pPr marL="742950" indent="-742950" defTabSz="457200"/>
            <a:r>
              <a:rPr lang="en-US" sz="3200" dirty="0" smtClean="0">
                <a:solidFill>
                  <a:srgbClr val="4F81BD">
                    <a:lumMod val="75000"/>
                  </a:srgbClr>
                </a:solidFill>
              </a:rPr>
              <a:t>				Local Newspaper</a:t>
            </a:r>
          </a:p>
          <a:p>
            <a:pPr marL="742950" indent="-742950" defTabSz="457200"/>
            <a:endParaRPr lang="en-US" sz="3200" dirty="0" smtClean="0">
              <a:solidFill>
                <a:srgbClr val="4F81BD">
                  <a:lumMod val="75000"/>
                </a:srgbClr>
              </a:solidFill>
            </a:endParaRPr>
          </a:p>
          <a:p>
            <a:pPr marL="742950" indent="-742950" defTabSz="457200">
              <a:buFontTx/>
              <a:buAutoNum type="arabicPeriod"/>
            </a:pPr>
            <a:endParaRPr lang="en-US" sz="2800" dirty="0" smtClean="0">
              <a:solidFill>
                <a:srgbClr val="4F81BD">
                  <a:lumMod val="75000"/>
                </a:srgbClr>
              </a:solidFill>
            </a:endParaRPr>
          </a:p>
        </p:txBody>
      </p:sp>
    </p:spTree>
    <p:extLst>
      <p:ext uri="{BB962C8B-B14F-4D97-AF65-F5344CB8AC3E}">
        <p14:creationId xmlns:p14="http://schemas.microsoft.com/office/powerpoint/2010/main" val="27828313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idx="4294967295"/>
          </p:nvPr>
        </p:nvSpPr>
        <p:spPr>
          <a:xfrm>
            <a:off x="0" y="406400"/>
            <a:ext cx="9144000" cy="635000"/>
          </a:xfrm>
        </p:spPr>
        <p:txBody>
          <a:bodyPr>
            <a:normAutofit fontScale="90000"/>
          </a:bodyPr>
          <a:lstStyle/>
          <a:p>
            <a:pPr eaLnBrk="1" hangingPunct="1"/>
            <a:r>
              <a:rPr lang="en-US" dirty="0" smtClean="0">
                <a:latin typeface="Calibri" pitchFamily="-72" charset="0"/>
              </a:rPr>
              <a:t>The Situation</a:t>
            </a:r>
          </a:p>
        </p:txBody>
      </p:sp>
      <p:sp>
        <p:nvSpPr>
          <p:cNvPr id="21506" name="Rectangle 3"/>
          <p:cNvSpPr txBox="1">
            <a:spLocks noChangeArrowheads="1"/>
          </p:cNvSpPr>
          <p:nvPr/>
        </p:nvSpPr>
        <p:spPr bwMode="auto">
          <a:xfrm>
            <a:off x="876299" y="1373189"/>
            <a:ext cx="7859713" cy="4316412"/>
          </a:xfrm>
          <a:prstGeom prst="rect">
            <a:avLst/>
          </a:prstGeom>
          <a:noFill/>
          <a:ln w="9525">
            <a:solidFill>
              <a:schemeClr val="bg1"/>
            </a:solidFill>
            <a:miter lim="800000"/>
            <a:headEnd/>
            <a:tailEnd/>
          </a:ln>
        </p:spPr>
        <p:txBody>
          <a:bodyPr>
            <a:prstTxWarp prst="textNoShape">
              <a:avLst/>
            </a:prstTxWarp>
          </a:bodyPr>
          <a:lstStyle/>
          <a:p>
            <a:pPr marL="457200" indent="-457200" defTabSz="457200">
              <a:spcAft>
                <a:spcPts val="600"/>
              </a:spcAft>
              <a:buFont typeface="Wingdings" pitchFamily="2" charset="2"/>
              <a:buChar char="§"/>
            </a:pPr>
            <a:r>
              <a:rPr lang="en-US" sz="2800" dirty="0" smtClean="0">
                <a:solidFill>
                  <a:srgbClr val="9BBB59">
                    <a:lumMod val="50000"/>
                  </a:srgbClr>
                </a:solidFill>
              </a:rPr>
              <a:t>Spring 2011 “hearing style” forum on Public Employee pensions frustrated reform advocates</a:t>
            </a:r>
          </a:p>
          <a:p>
            <a:pPr marL="457200" indent="-457200" defTabSz="457200">
              <a:spcAft>
                <a:spcPts val="600"/>
              </a:spcAft>
              <a:buFont typeface="Wingdings" pitchFamily="2" charset="2"/>
              <a:buChar char="§"/>
            </a:pPr>
            <a:r>
              <a:rPr lang="en-US" sz="2800" dirty="0" smtClean="0">
                <a:solidFill>
                  <a:srgbClr val="9BBB59">
                    <a:lumMod val="50000"/>
                  </a:srgbClr>
                </a:solidFill>
              </a:rPr>
              <a:t>Citizens for Sustainable Public Pensions (CSPP) formed and began attending BOS meetings; they wanted to have a new public forum</a:t>
            </a:r>
          </a:p>
          <a:p>
            <a:pPr marL="457200" indent="-457200" defTabSz="457200">
              <a:spcAft>
                <a:spcPts val="600"/>
              </a:spcAft>
              <a:buFont typeface="Wingdings" pitchFamily="2" charset="2"/>
              <a:buChar char="§"/>
            </a:pPr>
            <a:r>
              <a:rPr lang="en-US" sz="2800" dirty="0" smtClean="0">
                <a:solidFill>
                  <a:srgbClr val="9BBB59">
                    <a:lumMod val="50000"/>
                  </a:srgbClr>
                </a:solidFill>
              </a:rPr>
              <a:t>County staff agreed to planning process with CSPP that also included representatives from largest public employee unions in the County</a:t>
            </a:r>
          </a:p>
          <a:p>
            <a:pPr marL="457200" indent="-457200" defTabSz="457200">
              <a:spcAft>
                <a:spcPts val="600"/>
              </a:spcAft>
              <a:buFont typeface="Wingdings" pitchFamily="2" charset="2"/>
              <a:buChar char="§"/>
            </a:pPr>
            <a:r>
              <a:rPr lang="en-US" sz="2800" dirty="0" smtClean="0">
                <a:solidFill>
                  <a:srgbClr val="9BBB59">
                    <a:lumMod val="50000"/>
                  </a:srgbClr>
                </a:solidFill>
              </a:rPr>
              <a:t>Local newspaper highlighting CSPP concerns</a:t>
            </a:r>
          </a:p>
          <a:p>
            <a:pPr marL="800100" lvl="1" indent="-342900" algn="dist" defTabSz="457200">
              <a:spcBef>
                <a:spcPct val="20000"/>
              </a:spcBef>
              <a:buClr>
                <a:srgbClr val="E5B53B"/>
              </a:buClr>
              <a:buSzPct val="150000"/>
              <a:buFontTx/>
              <a:buChar char="•"/>
            </a:pPr>
            <a:endParaRPr lang="en-US" sz="2400" dirty="0" smtClean="0">
              <a:solidFill>
                <a:srgbClr val="003399"/>
              </a:solidFill>
            </a:endParaRPr>
          </a:p>
          <a:p>
            <a:pPr marL="342900" indent="-342900" defTabSz="457200">
              <a:spcBef>
                <a:spcPct val="20000"/>
              </a:spcBef>
              <a:buClr>
                <a:srgbClr val="E5B53B"/>
              </a:buClr>
              <a:buSzPct val="150000"/>
              <a:buFontTx/>
              <a:buChar char="•"/>
            </a:pPr>
            <a:endParaRPr lang="en-US" sz="2400" dirty="0">
              <a:solidFill>
                <a:srgbClr val="003399"/>
              </a:solidFill>
            </a:endParaRPr>
          </a:p>
          <a:p>
            <a:pPr marL="342900" indent="-342900" defTabSz="457200">
              <a:spcBef>
                <a:spcPct val="20000"/>
              </a:spcBef>
              <a:buClr>
                <a:srgbClr val="E5B53B"/>
              </a:buClr>
              <a:buSzPct val="150000"/>
              <a:buFontTx/>
              <a:buChar char="•"/>
            </a:pPr>
            <a:endParaRPr lang="en-US" sz="2400" dirty="0">
              <a:solidFill>
                <a:srgbClr val="003399"/>
              </a:solidFill>
              <a:latin typeface="Futura" pitchFamily="-72" charset="0"/>
            </a:endParaRPr>
          </a:p>
          <a:p>
            <a:pPr marL="342900" indent="-342900" defTabSz="457200">
              <a:spcBef>
                <a:spcPct val="20000"/>
              </a:spcBef>
              <a:buClr>
                <a:srgbClr val="E5B53B"/>
              </a:buClr>
              <a:buSzPct val="150000"/>
              <a:buFontTx/>
              <a:buChar char="•"/>
            </a:pPr>
            <a:endParaRPr lang="en-US" sz="2600" dirty="0">
              <a:solidFill>
                <a:srgbClr val="003399"/>
              </a:solidFill>
              <a:latin typeface="Futura" pitchFamily="-72" charset="0"/>
            </a:endParaRPr>
          </a:p>
          <a:p>
            <a:pPr marL="342900" indent="-342900" defTabSz="457200">
              <a:spcBef>
                <a:spcPct val="20000"/>
              </a:spcBef>
              <a:buClr>
                <a:srgbClr val="E5B53B"/>
              </a:buClr>
              <a:buSzPct val="150000"/>
              <a:buFontTx/>
              <a:buChar char="•"/>
            </a:pPr>
            <a:endParaRPr lang="en-US" sz="2800" dirty="0">
              <a:solidFill>
                <a:srgbClr val="003399"/>
              </a:solidFill>
              <a:latin typeface="Futura" pitchFamily="-72" charset="0"/>
            </a:endParaRPr>
          </a:p>
          <a:p>
            <a:pPr marL="342900" indent="-342900" defTabSz="457200">
              <a:spcBef>
                <a:spcPct val="20000"/>
              </a:spcBef>
              <a:buClr>
                <a:srgbClr val="E5B53B"/>
              </a:buClr>
              <a:buSzPct val="150000"/>
              <a:buFontTx/>
              <a:buChar char="•"/>
            </a:pPr>
            <a:endParaRPr lang="en-US" sz="2800" dirty="0">
              <a:solidFill>
                <a:srgbClr val="003399"/>
              </a:solidFill>
              <a:latin typeface="Futura" pitchFamily="-72" charset="0"/>
            </a:endParaRPr>
          </a:p>
        </p:txBody>
      </p:sp>
    </p:spTree>
    <p:extLst>
      <p:ext uri="{BB962C8B-B14F-4D97-AF65-F5344CB8AC3E}">
        <p14:creationId xmlns:p14="http://schemas.microsoft.com/office/powerpoint/2010/main" val="36663501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360334" y="609600"/>
            <a:ext cx="634999" cy="54102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12" name="TextBox 11"/>
          <p:cNvSpPr txBox="1"/>
          <p:nvPr/>
        </p:nvSpPr>
        <p:spPr>
          <a:xfrm>
            <a:off x="856971" y="2946967"/>
            <a:ext cx="3071374" cy="830997"/>
          </a:xfrm>
          <a:prstGeom prst="rect">
            <a:avLst/>
          </a:prstGeom>
          <a:noFill/>
        </p:spPr>
        <p:txBody>
          <a:bodyPr wrap="none" rtlCol="0">
            <a:spAutoFit/>
          </a:bodyPr>
          <a:lstStyle/>
          <a:p>
            <a:pPr algn="r" defTabSz="457200"/>
            <a:r>
              <a:rPr lang="en-US" sz="2400" b="1" dirty="0" smtClean="0">
                <a:solidFill>
                  <a:srgbClr val="4F81BD">
                    <a:lumMod val="75000"/>
                  </a:srgbClr>
                </a:solidFill>
              </a:rPr>
              <a:t>Stakeholder Education</a:t>
            </a:r>
            <a:br>
              <a:rPr lang="en-US" sz="2400" b="1" dirty="0" smtClean="0">
                <a:solidFill>
                  <a:srgbClr val="4F81BD">
                    <a:lumMod val="75000"/>
                  </a:srgbClr>
                </a:solidFill>
              </a:rPr>
            </a:br>
            <a:r>
              <a:rPr lang="en-US" sz="2400" b="1" dirty="0" smtClean="0">
                <a:solidFill>
                  <a:srgbClr val="4F81BD">
                    <a:lumMod val="75000"/>
                  </a:srgbClr>
                </a:solidFill>
              </a:rPr>
              <a:t>&amp; Trust Building</a:t>
            </a:r>
            <a:endParaRPr lang="en-US" sz="2400" b="1" dirty="0">
              <a:solidFill>
                <a:srgbClr val="4F81BD">
                  <a:lumMod val="75000"/>
                </a:srgbClr>
              </a:solidFill>
            </a:endParaRPr>
          </a:p>
        </p:txBody>
      </p:sp>
      <p:sp>
        <p:nvSpPr>
          <p:cNvPr id="13" name="TextBox 12"/>
          <p:cNvSpPr txBox="1"/>
          <p:nvPr/>
        </p:nvSpPr>
        <p:spPr>
          <a:xfrm>
            <a:off x="5374735" y="2946967"/>
            <a:ext cx="2291914" cy="830997"/>
          </a:xfrm>
          <a:prstGeom prst="rect">
            <a:avLst/>
          </a:prstGeom>
          <a:noFill/>
        </p:spPr>
        <p:txBody>
          <a:bodyPr wrap="none" rtlCol="0">
            <a:spAutoFit/>
          </a:bodyPr>
          <a:lstStyle/>
          <a:p>
            <a:pPr defTabSz="457200"/>
            <a:r>
              <a:rPr lang="en-US" sz="2400" b="1" dirty="0" smtClean="0">
                <a:solidFill>
                  <a:srgbClr val="4F81BD">
                    <a:lumMod val="75000"/>
                  </a:srgbClr>
                </a:solidFill>
              </a:rPr>
              <a:t>Deliberation for</a:t>
            </a:r>
          </a:p>
          <a:p>
            <a:pPr defTabSz="457200"/>
            <a:r>
              <a:rPr lang="en-US" sz="2400" b="1" dirty="0" smtClean="0">
                <a:solidFill>
                  <a:srgbClr val="4F81BD">
                    <a:lumMod val="75000"/>
                  </a:srgbClr>
                </a:solidFill>
              </a:rPr>
              <a:t>Decision Making</a:t>
            </a:r>
            <a:endParaRPr lang="en-US" sz="2400" b="1" dirty="0">
              <a:solidFill>
                <a:srgbClr val="4F81BD">
                  <a:lumMod val="75000"/>
                </a:srgbClr>
              </a:solidFill>
            </a:endParaRPr>
          </a:p>
        </p:txBody>
      </p:sp>
      <p:sp>
        <p:nvSpPr>
          <p:cNvPr id="17" name="Right Arrow 16"/>
          <p:cNvSpPr/>
          <p:nvPr/>
        </p:nvSpPr>
        <p:spPr>
          <a:xfrm rot="1564432">
            <a:off x="706855" y="4545749"/>
            <a:ext cx="3184716" cy="4721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18" name="Right Arrow 17"/>
          <p:cNvSpPr/>
          <p:nvPr/>
        </p:nvSpPr>
        <p:spPr>
          <a:xfrm rot="19922671">
            <a:off x="734757" y="1557042"/>
            <a:ext cx="3069146" cy="4721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21" name="Right Arrow 20"/>
          <p:cNvSpPr/>
          <p:nvPr/>
        </p:nvSpPr>
        <p:spPr>
          <a:xfrm rot="20063452">
            <a:off x="5289124" y="4545749"/>
            <a:ext cx="3503188" cy="472136"/>
          </a:xfrm>
          <a:prstGeom prst="rightArrow">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22" name="Right Arrow 21"/>
          <p:cNvSpPr/>
          <p:nvPr/>
        </p:nvSpPr>
        <p:spPr>
          <a:xfrm rot="1343491">
            <a:off x="5322805" y="1557042"/>
            <a:ext cx="3376061" cy="472136"/>
          </a:xfrm>
          <a:prstGeom prst="rightArrow">
            <a:avLst/>
          </a:prstGeom>
          <a:solidFill>
            <a:schemeClr val="accent3">
              <a:lumMod val="5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10" name="TextBox 9"/>
          <p:cNvSpPr txBox="1"/>
          <p:nvPr/>
        </p:nvSpPr>
        <p:spPr>
          <a:xfrm rot="16200000">
            <a:off x="2236974" y="3090943"/>
            <a:ext cx="4844746" cy="507831"/>
          </a:xfrm>
          <a:prstGeom prst="rect">
            <a:avLst/>
          </a:prstGeom>
          <a:noFill/>
          <a:ln>
            <a:noFill/>
          </a:ln>
        </p:spPr>
        <p:txBody>
          <a:bodyPr wrap="none" rtlCol="0">
            <a:spAutoFit/>
          </a:bodyPr>
          <a:lstStyle/>
          <a:p>
            <a:pPr algn="r" defTabSz="457200"/>
            <a:r>
              <a:rPr lang="en-US" sz="2700" b="1" spc="300" dirty="0" smtClean="0">
                <a:solidFill>
                  <a:srgbClr val="FFFFFF"/>
                </a:solidFill>
                <a:effectLst>
                  <a:outerShdw blurRad="50800" dist="38100" dir="2700000" algn="tl" rotWithShape="0">
                    <a:prstClr val="black">
                      <a:alpha val="40000"/>
                    </a:prstClr>
                  </a:outerShdw>
                </a:effectLst>
              </a:rPr>
              <a:t>MUTUAL UNDERSTANDING</a:t>
            </a:r>
            <a:endParaRPr lang="en-US" sz="2700" b="1" spc="300" dirty="0">
              <a:solidFill>
                <a:srgbClr val="FFFFFF"/>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6781956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idx="4294967295"/>
          </p:nvPr>
        </p:nvSpPr>
        <p:spPr>
          <a:xfrm>
            <a:off x="0" y="406400"/>
            <a:ext cx="9144000" cy="635000"/>
          </a:xfrm>
        </p:spPr>
        <p:txBody>
          <a:bodyPr>
            <a:normAutofit fontScale="90000"/>
          </a:bodyPr>
          <a:lstStyle/>
          <a:p>
            <a:pPr eaLnBrk="1" hangingPunct="1"/>
            <a:r>
              <a:rPr lang="en-US" dirty="0" smtClean="0">
                <a:latin typeface="Calibri" pitchFamily="-72" charset="0"/>
              </a:rPr>
              <a:t>Essential Pre-Planning</a:t>
            </a:r>
          </a:p>
        </p:txBody>
      </p:sp>
      <p:sp>
        <p:nvSpPr>
          <p:cNvPr id="21506" name="Rectangle 3"/>
          <p:cNvSpPr txBox="1">
            <a:spLocks noChangeArrowheads="1"/>
          </p:cNvSpPr>
          <p:nvPr/>
        </p:nvSpPr>
        <p:spPr bwMode="auto">
          <a:xfrm>
            <a:off x="876299" y="1193800"/>
            <a:ext cx="8013701" cy="4856163"/>
          </a:xfrm>
          <a:prstGeom prst="rect">
            <a:avLst/>
          </a:prstGeom>
          <a:noFill/>
          <a:ln w="9525">
            <a:solidFill>
              <a:schemeClr val="bg1"/>
            </a:solidFill>
            <a:miter lim="800000"/>
            <a:headEnd/>
            <a:tailEnd/>
          </a:ln>
        </p:spPr>
        <p:txBody>
          <a:bodyPr>
            <a:prstTxWarp prst="textNoShape">
              <a:avLst/>
            </a:prstTxWarp>
          </a:bodyPr>
          <a:lstStyle/>
          <a:p>
            <a:pPr marL="457200" indent="-457200" defTabSz="457200">
              <a:spcAft>
                <a:spcPts val="1200"/>
              </a:spcAft>
              <a:buFont typeface="Wingdings" pitchFamily="2" charset="2"/>
              <a:buChar char="§"/>
            </a:pPr>
            <a:r>
              <a:rPr lang="en-US" sz="2800" dirty="0" smtClean="0">
                <a:solidFill>
                  <a:srgbClr val="9BBB59">
                    <a:lumMod val="50000"/>
                  </a:srgbClr>
                </a:solidFill>
              </a:rPr>
              <a:t>Timing at pause in decision-making so session can develop mutual understanding</a:t>
            </a:r>
          </a:p>
          <a:p>
            <a:pPr marL="457200" indent="-457200" defTabSz="457200">
              <a:spcAft>
                <a:spcPts val="1200"/>
              </a:spcAft>
              <a:buFont typeface="Wingdings" pitchFamily="2" charset="2"/>
              <a:buChar char="§"/>
            </a:pPr>
            <a:r>
              <a:rPr lang="en-US" sz="2800" dirty="0" smtClean="0">
                <a:solidFill>
                  <a:srgbClr val="9BBB59">
                    <a:lumMod val="50000"/>
                  </a:srgbClr>
                </a:solidFill>
              </a:rPr>
              <a:t>Choosing an inclusive neutral framing:</a:t>
            </a:r>
          </a:p>
          <a:p>
            <a:pPr marL="457200" indent="-457200" defTabSz="457200">
              <a:spcAft>
                <a:spcPts val="1200"/>
              </a:spcAft>
            </a:pPr>
            <a:r>
              <a:rPr lang="en-US" sz="2800" dirty="0" smtClean="0">
                <a:solidFill>
                  <a:srgbClr val="9BBB59">
                    <a:lumMod val="50000"/>
                  </a:srgbClr>
                </a:solidFill>
              </a:rPr>
              <a:t>	“What is sustainable?”</a:t>
            </a:r>
          </a:p>
          <a:p>
            <a:pPr marL="457200" indent="-457200" defTabSz="457200">
              <a:spcAft>
                <a:spcPts val="1200"/>
              </a:spcAft>
              <a:buFont typeface="Wingdings" pitchFamily="2" charset="2"/>
              <a:buChar char="§"/>
            </a:pPr>
            <a:r>
              <a:rPr lang="en-US" sz="2800" dirty="0" smtClean="0">
                <a:solidFill>
                  <a:srgbClr val="9BBB59">
                    <a:lumMod val="50000"/>
                  </a:srgbClr>
                </a:solidFill>
              </a:rPr>
              <a:t>Expanded view of relevant stakeholders</a:t>
            </a:r>
          </a:p>
          <a:p>
            <a:pPr marL="457200" indent="-457200" defTabSz="457200">
              <a:spcAft>
                <a:spcPts val="1200"/>
              </a:spcAft>
              <a:buFont typeface="Wingdings" pitchFamily="2" charset="2"/>
              <a:buChar char="§"/>
            </a:pPr>
            <a:r>
              <a:rPr lang="en-US" sz="2800" dirty="0" smtClean="0">
                <a:solidFill>
                  <a:srgbClr val="9BBB59">
                    <a:lumMod val="50000"/>
                  </a:srgbClr>
                </a:solidFill>
              </a:rPr>
              <a:t>Entire planning team agrees on “basic facts” (including where there isn’t agreement)</a:t>
            </a:r>
          </a:p>
          <a:p>
            <a:pPr marL="457200" indent="-457200" defTabSz="457200">
              <a:spcAft>
                <a:spcPts val="1200"/>
              </a:spcAft>
              <a:buFont typeface="Wingdings" pitchFamily="2" charset="2"/>
              <a:buChar char="§"/>
            </a:pPr>
            <a:r>
              <a:rPr lang="en-US" sz="2800" dirty="0" smtClean="0">
                <a:solidFill>
                  <a:srgbClr val="9BBB59">
                    <a:lumMod val="50000"/>
                  </a:srgbClr>
                </a:solidFill>
              </a:rPr>
              <a:t>Carefully balanced panel &amp; interactive format</a:t>
            </a:r>
          </a:p>
          <a:p>
            <a:pPr marL="457200" indent="-457200" defTabSz="457200">
              <a:spcAft>
                <a:spcPts val="1200"/>
              </a:spcAft>
              <a:buFont typeface="Wingdings" pitchFamily="2" charset="2"/>
              <a:buChar char="§"/>
            </a:pPr>
            <a:endParaRPr lang="en-US" sz="2800" dirty="0" smtClean="0">
              <a:solidFill>
                <a:srgbClr val="9BBB59">
                  <a:lumMod val="50000"/>
                </a:srgbClr>
              </a:solidFill>
            </a:endParaRPr>
          </a:p>
          <a:p>
            <a:pPr marL="457200" indent="-457200" defTabSz="457200"/>
            <a:endParaRPr lang="en-US" sz="2800" dirty="0" smtClean="0">
              <a:solidFill>
                <a:srgbClr val="9BBB59">
                  <a:lumMod val="50000"/>
                </a:srgbClr>
              </a:solidFill>
            </a:endParaRPr>
          </a:p>
          <a:p>
            <a:pPr marL="800100" lvl="1" indent="-342900" algn="dist" defTabSz="457200">
              <a:spcBef>
                <a:spcPct val="20000"/>
              </a:spcBef>
              <a:buClr>
                <a:srgbClr val="E5B53B"/>
              </a:buClr>
              <a:buSzPct val="150000"/>
              <a:buFontTx/>
              <a:buChar char="•"/>
            </a:pPr>
            <a:endParaRPr lang="en-US" sz="2400" dirty="0" smtClean="0">
              <a:solidFill>
                <a:srgbClr val="003399"/>
              </a:solidFill>
            </a:endParaRPr>
          </a:p>
          <a:p>
            <a:pPr marL="342900" indent="-342900" defTabSz="457200">
              <a:spcBef>
                <a:spcPct val="20000"/>
              </a:spcBef>
              <a:buClr>
                <a:srgbClr val="E5B53B"/>
              </a:buClr>
              <a:buSzPct val="150000"/>
              <a:buFontTx/>
              <a:buChar char="•"/>
            </a:pPr>
            <a:endParaRPr lang="en-US" sz="2400" dirty="0">
              <a:solidFill>
                <a:srgbClr val="003399"/>
              </a:solidFill>
            </a:endParaRPr>
          </a:p>
          <a:p>
            <a:pPr marL="342900" indent="-342900" defTabSz="457200">
              <a:spcBef>
                <a:spcPct val="20000"/>
              </a:spcBef>
              <a:buClr>
                <a:srgbClr val="E5B53B"/>
              </a:buClr>
              <a:buSzPct val="150000"/>
              <a:buFontTx/>
              <a:buChar char="•"/>
            </a:pPr>
            <a:endParaRPr lang="en-US" sz="2400" dirty="0">
              <a:solidFill>
                <a:srgbClr val="003399"/>
              </a:solidFill>
              <a:latin typeface="Futura" pitchFamily="-72" charset="0"/>
            </a:endParaRPr>
          </a:p>
          <a:p>
            <a:pPr marL="342900" indent="-342900" defTabSz="457200">
              <a:spcBef>
                <a:spcPct val="20000"/>
              </a:spcBef>
              <a:buClr>
                <a:srgbClr val="E5B53B"/>
              </a:buClr>
              <a:buSzPct val="150000"/>
              <a:buFontTx/>
              <a:buChar char="•"/>
            </a:pPr>
            <a:endParaRPr lang="en-US" sz="2600" dirty="0">
              <a:solidFill>
                <a:srgbClr val="003399"/>
              </a:solidFill>
              <a:latin typeface="Futura" pitchFamily="-72" charset="0"/>
            </a:endParaRPr>
          </a:p>
          <a:p>
            <a:pPr marL="342900" indent="-342900" defTabSz="457200">
              <a:spcBef>
                <a:spcPct val="20000"/>
              </a:spcBef>
              <a:buClr>
                <a:srgbClr val="E5B53B"/>
              </a:buClr>
              <a:buSzPct val="150000"/>
              <a:buFontTx/>
              <a:buChar char="•"/>
            </a:pPr>
            <a:endParaRPr lang="en-US" sz="2800" dirty="0">
              <a:solidFill>
                <a:srgbClr val="003399"/>
              </a:solidFill>
              <a:latin typeface="Futura" pitchFamily="-72" charset="0"/>
            </a:endParaRPr>
          </a:p>
          <a:p>
            <a:pPr marL="342900" indent="-342900" defTabSz="457200">
              <a:spcBef>
                <a:spcPct val="20000"/>
              </a:spcBef>
              <a:buClr>
                <a:srgbClr val="E5B53B"/>
              </a:buClr>
              <a:buSzPct val="150000"/>
              <a:buFontTx/>
              <a:buChar char="•"/>
            </a:pPr>
            <a:endParaRPr lang="en-US" sz="2800" dirty="0">
              <a:solidFill>
                <a:srgbClr val="003399"/>
              </a:solidFill>
              <a:latin typeface="Futura" pitchFamily="-72" charset="0"/>
            </a:endParaRPr>
          </a:p>
        </p:txBody>
      </p:sp>
    </p:spTree>
    <p:extLst>
      <p:ext uri="{BB962C8B-B14F-4D97-AF65-F5344CB8AC3E}">
        <p14:creationId xmlns:p14="http://schemas.microsoft.com/office/powerpoint/2010/main" val="19644648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74638"/>
            <a:ext cx="9144000" cy="474662"/>
          </a:xfrm>
        </p:spPr>
        <p:txBody>
          <a:bodyPr>
            <a:normAutofit fontScale="90000"/>
          </a:bodyPr>
          <a:lstStyle/>
          <a:p>
            <a:r>
              <a:rPr lang="en-US" dirty="0" smtClean="0"/>
              <a:t>Invite and Info in Multiple Formats</a:t>
            </a:r>
            <a:endParaRPr lang="en-US" dirty="0"/>
          </a:p>
        </p:txBody>
      </p:sp>
      <p:pic>
        <p:nvPicPr>
          <p:cNvPr id="6" name="Picture 5"/>
          <p:cNvPicPr>
            <a:picLocks noChangeAspect="1"/>
          </p:cNvPicPr>
          <p:nvPr/>
        </p:nvPicPr>
        <p:blipFill>
          <a:blip r:embed="rId2"/>
          <a:stretch>
            <a:fillRect/>
          </a:stretch>
        </p:blipFill>
        <p:spPr>
          <a:xfrm>
            <a:off x="679450" y="1130300"/>
            <a:ext cx="7785100" cy="4381500"/>
          </a:xfrm>
          <a:prstGeom prst="rect">
            <a:avLst/>
          </a:prstGeom>
        </p:spPr>
      </p:pic>
      <p:sp>
        <p:nvSpPr>
          <p:cNvPr id="4" name="TextBox 3"/>
          <p:cNvSpPr txBox="1"/>
          <p:nvPr/>
        </p:nvSpPr>
        <p:spPr>
          <a:xfrm>
            <a:off x="1981200" y="5727700"/>
            <a:ext cx="6070600" cy="523220"/>
          </a:xfrm>
          <a:prstGeom prst="rect">
            <a:avLst/>
          </a:prstGeom>
          <a:noFill/>
        </p:spPr>
        <p:txBody>
          <a:bodyPr wrap="square" rtlCol="0">
            <a:spAutoFit/>
          </a:bodyPr>
          <a:lstStyle/>
          <a:p>
            <a:pPr defTabSz="457200"/>
            <a:r>
              <a:rPr lang="en-US" sz="2800" dirty="0" err="1" smtClean="0">
                <a:solidFill>
                  <a:srgbClr val="F79646">
                    <a:lumMod val="75000"/>
                  </a:srgbClr>
                </a:solidFill>
              </a:rPr>
              <a:t>www.marincounty.org</a:t>
            </a:r>
            <a:r>
              <a:rPr lang="en-US" sz="2800" dirty="0" smtClean="0">
                <a:solidFill>
                  <a:srgbClr val="F79646">
                    <a:lumMod val="75000"/>
                  </a:srgbClr>
                </a:solidFill>
              </a:rPr>
              <a:t>/Main/Pensions</a:t>
            </a:r>
            <a:endParaRPr lang="en-US" sz="2800" dirty="0">
              <a:solidFill>
                <a:srgbClr val="F79646">
                  <a:lumMod val="75000"/>
                </a:srgbClr>
              </a:solidFill>
            </a:endParaRPr>
          </a:p>
        </p:txBody>
      </p:sp>
    </p:spTree>
    <p:extLst>
      <p:ext uri="{BB962C8B-B14F-4D97-AF65-F5344CB8AC3E}">
        <p14:creationId xmlns:p14="http://schemas.microsoft.com/office/powerpoint/2010/main" val="36845126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406400"/>
            <a:ext cx="9144000" cy="635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accent6">
                    <a:lumMod val="75000"/>
                  </a:schemeClr>
                </a:solidFill>
                <a:latin typeface="+mj-lt"/>
                <a:ea typeface="+mj-ea"/>
                <a:cs typeface="+mj-cs"/>
              </a:defRPr>
            </a:lvl1pPr>
          </a:lstStyle>
          <a:p>
            <a:r>
              <a:rPr lang="en-US" dirty="0" smtClean="0">
                <a:solidFill>
                  <a:srgbClr val="F79646">
                    <a:lumMod val="75000"/>
                  </a:srgbClr>
                </a:solidFill>
              </a:rPr>
              <a:t>Areas without agreement</a:t>
            </a:r>
          </a:p>
        </p:txBody>
      </p:sp>
      <p:sp>
        <p:nvSpPr>
          <p:cNvPr id="5" name="Rectangle 3"/>
          <p:cNvSpPr txBox="1">
            <a:spLocks noChangeArrowheads="1"/>
          </p:cNvSpPr>
          <p:nvPr/>
        </p:nvSpPr>
        <p:spPr bwMode="auto">
          <a:xfrm>
            <a:off x="876299" y="1373188"/>
            <a:ext cx="7859713" cy="4676775"/>
          </a:xfrm>
          <a:prstGeom prst="rect">
            <a:avLst/>
          </a:prstGeom>
          <a:noFill/>
          <a:ln w="9525">
            <a:solidFill>
              <a:schemeClr val="bg1"/>
            </a:solidFill>
            <a:miter lim="800000"/>
            <a:headEnd/>
            <a:tailEnd/>
          </a:ln>
        </p:spPr>
        <p:txBody>
          <a:bodyPr>
            <a:prstTxWarp prst="textNoShape">
              <a:avLst/>
            </a:prstTxWarp>
          </a:bodyPr>
          <a:lstStyle/>
          <a:p>
            <a:pPr defTabSz="457200"/>
            <a:r>
              <a:rPr lang="en-US" sz="3200" dirty="0" smtClean="0">
                <a:solidFill>
                  <a:srgbClr val="9BBB59">
                    <a:lumMod val="50000"/>
                  </a:srgbClr>
                </a:solidFill>
              </a:rPr>
              <a:t>1. How quickly should unfunded liability be paid off? </a:t>
            </a:r>
          </a:p>
          <a:p>
            <a:pPr defTabSz="457200"/>
            <a:r>
              <a:rPr lang="en-US" sz="3200" dirty="0" smtClean="0">
                <a:solidFill>
                  <a:srgbClr val="9BBB59">
                    <a:lumMod val="50000"/>
                  </a:srgbClr>
                </a:solidFill>
              </a:rPr>
              <a:t>2. What “discount rate” to use? </a:t>
            </a:r>
          </a:p>
          <a:p>
            <a:pPr defTabSz="457200"/>
            <a:r>
              <a:rPr lang="en-US" sz="3200" dirty="0" smtClean="0">
                <a:solidFill>
                  <a:srgbClr val="9BBB59">
                    <a:lumMod val="50000"/>
                  </a:srgbClr>
                </a:solidFill>
              </a:rPr>
              <a:t>3. What are employees’ rights for benefits? (“vested doctrine”) </a:t>
            </a:r>
          </a:p>
          <a:p>
            <a:pPr defTabSz="457200"/>
            <a:r>
              <a:rPr lang="en-US" sz="3200" dirty="0" smtClean="0">
                <a:solidFill>
                  <a:srgbClr val="9BBB59">
                    <a:lumMod val="50000"/>
                  </a:srgbClr>
                </a:solidFill>
              </a:rPr>
              <a:t>4. What leeway does county government have to act with and without state action? </a:t>
            </a:r>
          </a:p>
          <a:p>
            <a:pPr marL="800100" lvl="1" indent="-342900" algn="dist" defTabSz="457200">
              <a:spcBef>
                <a:spcPct val="20000"/>
              </a:spcBef>
              <a:buClr>
                <a:srgbClr val="E5B53B"/>
              </a:buClr>
              <a:buSzPct val="150000"/>
              <a:buFontTx/>
              <a:buChar char="•"/>
            </a:pPr>
            <a:endParaRPr lang="en-US" sz="2400" dirty="0" smtClean="0">
              <a:solidFill>
                <a:srgbClr val="003399"/>
              </a:solidFill>
            </a:endParaRPr>
          </a:p>
          <a:p>
            <a:pPr marL="342900" indent="-342900" defTabSz="457200">
              <a:spcBef>
                <a:spcPct val="20000"/>
              </a:spcBef>
              <a:buClr>
                <a:srgbClr val="E5B53B"/>
              </a:buClr>
              <a:buSzPct val="150000"/>
              <a:buFontTx/>
              <a:buChar char="•"/>
            </a:pPr>
            <a:endParaRPr lang="en-US" sz="2400" dirty="0">
              <a:solidFill>
                <a:srgbClr val="003399"/>
              </a:solidFill>
            </a:endParaRPr>
          </a:p>
          <a:p>
            <a:pPr marL="342900" indent="-342900" defTabSz="457200">
              <a:spcBef>
                <a:spcPct val="20000"/>
              </a:spcBef>
              <a:buClr>
                <a:srgbClr val="E5B53B"/>
              </a:buClr>
              <a:buSzPct val="150000"/>
              <a:buFontTx/>
              <a:buChar char="•"/>
            </a:pPr>
            <a:endParaRPr lang="en-US" sz="2400" dirty="0">
              <a:solidFill>
                <a:srgbClr val="003399"/>
              </a:solidFill>
              <a:latin typeface="Futura" pitchFamily="-72" charset="0"/>
            </a:endParaRPr>
          </a:p>
          <a:p>
            <a:pPr marL="342900" indent="-342900" defTabSz="457200">
              <a:spcBef>
                <a:spcPct val="20000"/>
              </a:spcBef>
              <a:buClr>
                <a:srgbClr val="E5B53B"/>
              </a:buClr>
              <a:buSzPct val="150000"/>
              <a:buFontTx/>
              <a:buChar char="•"/>
            </a:pPr>
            <a:endParaRPr lang="en-US" sz="2600" dirty="0">
              <a:solidFill>
                <a:srgbClr val="003399"/>
              </a:solidFill>
              <a:latin typeface="Futura" pitchFamily="-72" charset="0"/>
            </a:endParaRPr>
          </a:p>
          <a:p>
            <a:pPr marL="342900" indent="-342900" defTabSz="457200">
              <a:spcBef>
                <a:spcPct val="20000"/>
              </a:spcBef>
              <a:buClr>
                <a:srgbClr val="E5B53B"/>
              </a:buClr>
              <a:buSzPct val="150000"/>
              <a:buFontTx/>
              <a:buChar char="•"/>
            </a:pPr>
            <a:endParaRPr lang="en-US" sz="2800" dirty="0">
              <a:solidFill>
                <a:srgbClr val="003399"/>
              </a:solidFill>
              <a:latin typeface="Futura" pitchFamily="-72" charset="0"/>
            </a:endParaRPr>
          </a:p>
          <a:p>
            <a:pPr marL="342900" indent="-342900" defTabSz="457200">
              <a:spcBef>
                <a:spcPct val="20000"/>
              </a:spcBef>
              <a:buClr>
                <a:srgbClr val="E5B53B"/>
              </a:buClr>
              <a:buSzPct val="150000"/>
              <a:buFontTx/>
              <a:buChar char="•"/>
            </a:pPr>
            <a:endParaRPr lang="en-US" sz="2800" dirty="0">
              <a:solidFill>
                <a:srgbClr val="003399"/>
              </a:solidFill>
              <a:latin typeface="Futura" pitchFamily="-72" charset="0"/>
            </a:endParaRPr>
          </a:p>
        </p:txBody>
      </p:sp>
    </p:spTree>
    <p:extLst>
      <p:ext uri="{BB962C8B-B14F-4D97-AF65-F5344CB8AC3E}">
        <p14:creationId xmlns:p14="http://schemas.microsoft.com/office/powerpoint/2010/main" val="16488926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381000" y="1219200"/>
            <a:ext cx="8229600" cy="4495800"/>
          </a:xfrm>
        </p:spPr>
        <p:txBody>
          <a:bodyPr/>
          <a:lstStyle/>
          <a:p>
            <a:r>
              <a:rPr lang="en-US" sz="3200" b="1" dirty="0" smtClean="0"/>
              <a:t>Speakers</a:t>
            </a:r>
            <a:r>
              <a:rPr lang="en-US" sz="2800" dirty="0" smtClean="0"/>
              <a:t/>
            </a:r>
            <a:br>
              <a:rPr lang="en-US" sz="2800" dirty="0" smtClean="0"/>
            </a:br>
            <a:r>
              <a:rPr lang="en-US" sz="2800" dirty="0" smtClean="0"/>
              <a:t/>
            </a:r>
            <a:br>
              <a:rPr lang="en-US" sz="2800" dirty="0" smtClean="0"/>
            </a:br>
            <a:r>
              <a:rPr lang="en-US" sz="2400" dirty="0" smtClean="0"/>
              <a:t>Brian Moura, Assistant City Manager, San Carlos</a:t>
            </a:r>
            <a:br>
              <a:rPr lang="en-US" sz="2400" dirty="0" smtClean="0"/>
            </a:br>
            <a:r>
              <a:rPr lang="en-US" sz="1800" dirty="0" smtClean="0"/>
              <a:t>“</a:t>
            </a:r>
            <a:r>
              <a:rPr lang="en-US" sz="1800" i="1" dirty="0" smtClean="0"/>
              <a:t>San Carlos Addresses </a:t>
            </a:r>
            <a:r>
              <a:rPr lang="en-US" sz="1800" i="1" dirty="0"/>
              <a:t>C</a:t>
            </a:r>
            <a:r>
              <a:rPr lang="en-US" sz="1800" i="1" dirty="0" smtClean="0"/>
              <a:t>ontroversy over Climate </a:t>
            </a:r>
            <a:r>
              <a:rPr lang="en-US" sz="1800" i="1" dirty="0"/>
              <a:t>P</a:t>
            </a:r>
            <a:r>
              <a:rPr lang="en-US" sz="1800" i="1" dirty="0" smtClean="0"/>
              <a:t>lanning and Action” </a:t>
            </a:r>
            <a:br>
              <a:rPr lang="en-US" sz="1800" i="1" dirty="0" smtClean="0"/>
            </a:br>
            <a:r>
              <a:rPr lang="en-US" sz="1800" i="1" dirty="0" smtClean="0"/>
              <a:t/>
            </a:r>
            <a:br>
              <a:rPr lang="en-US" sz="1800" i="1" dirty="0" smtClean="0"/>
            </a:br>
            <a:r>
              <a:rPr lang="en-US" sz="2400" dirty="0" smtClean="0"/>
              <a:t>Susan Stuart Clark, Director, Common Knowledge</a:t>
            </a:r>
            <a:r>
              <a:rPr lang="en-US" sz="2800" dirty="0" smtClean="0"/>
              <a:t/>
            </a:r>
            <a:br>
              <a:rPr lang="en-US" sz="2800" dirty="0" smtClean="0"/>
            </a:br>
            <a:r>
              <a:rPr lang="en-US" sz="1800" dirty="0" smtClean="0"/>
              <a:t>“</a:t>
            </a:r>
            <a:r>
              <a:rPr lang="en-US" sz="1800" i="1" dirty="0" smtClean="0"/>
              <a:t>Marin County Addresses </a:t>
            </a:r>
            <a:r>
              <a:rPr lang="en-US" sz="1800" i="1" dirty="0"/>
              <a:t>P</a:t>
            </a:r>
            <a:r>
              <a:rPr lang="en-US" sz="1800" i="1" dirty="0" smtClean="0"/>
              <a:t>ension Reform and Controversy”</a:t>
            </a:r>
            <a:br>
              <a:rPr lang="en-US" sz="1800" i="1" dirty="0" smtClean="0"/>
            </a:br>
            <a:r>
              <a:rPr lang="en-US" sz="2000" i="1" dirty="0" smtClean="0"/>
              <a:t/>
            </a:r>
            <a:br>
              <a:rPr lang="en-US" sz="2000" i="1" dirty="0" smtClean="0"/>
            </a:br>
            <a:r>
              <a:rPr lang="en-US" sz="2800" b="1" dirty="0" smtClean="0"/>
              <a:t>Presider</a:t>
            </a:r>
            <a:br>
              <a:rPr lang="en-US" sz="2800" b="1" dirty="0" smtClean="0"/>
            </a:br>
            <a:r>
              <a:rPr lang="en-US" sz="2800" b="1" dirty="0" smtClean="0"/>
              <a:t/>
            </a:r>
            <a:br>
              <a:rPr lang="en-US" sz="2800" b="1" dirty="0" smtClean="0"/>
            </a:br>
            <a:r>
              <a:rPr lang="en-US" sz="2400" dirty="0" smtClean="0"/>
              <a:t>Christal Love Lazard, Program Coordinator, Public Engagement Program, Institute for Local Government</a:t>
            </a:r>
            <a:br>
              <a:rPr lang="en-US" sz="2400" dirty="0" smtClean="0"/>
            </a:br>
            <a:r>
              <a:rPr lang="en-US" sz="2400" dirty="0" smtClean="0"/>
              <a:t/>
            </a:r>
            <a:br>
              <a:rPr lang="en-US" sz="2400" dirty="0" smtClean="0"/>
            </a:br>
            <a:r>
              <a:rPr lang="en-US" sz="2800" dirty="0" smtClean="0"/>
              <a:t/>
            </a:r>
            <a:br>
              <a:rPr lang="en-US" sz="2800" dirty="0" smtClean="0"/>
            </a:br>
            <a:endParaRPr lang="en-US" sz="2800" dirty="0" smtClean="0"/>
          </a:p>
        </p:txBody>
      </p:sp>
    </p:spTree>
    <p:extLst>
      <p:ext uri="{BB962C8B-B14F-4D97-AF65-F5344CB8AC3E}">
        <p14:creationId xmlns:p14="http://schemas.microsoft.com/office/powerpoint/2010/main" val="2988743135"/>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e forum IJ clip #1.jpg"/>
          <p:cNvPicPr>
            <a:picLocks noChangeAspect="1"/>
          </p:cNvPicPr>
          <p:nvPr/>
        </p:nvPicPr>
        <p:blipFill>
          <a:blip r:embed="rId2"/>
          <a:stretch>
            <a:fillRect/>
          </a:stretch>
        </p:blipFill>
        <p:spPr>
          <a:xfrm>
            <a:off x="414497" y="1"/>
            <a:ext cx="2992103" cy="5778499"/>
          </a:xfrm>
          <a:prstGeom prst="rect">
            <a:avLst/>
          </a:prstGeom>
        </p:spPr>
      </p:pic>
      <p:pic>
        <p:nvPicPr>
          <p:cNvPr id="5" name="Picture 4" descr="My editorial cartoon.jpg"/>
          <p:cNvPicPr>
            <a:picLocks noChangeAspect="1"/>
          </p:cNvPicPr>
          <p:nvPr/>
        </p:nvPicPr>
        <p:blipFill>
          <a:blip r:embed="rId3"/>
          <a:stretch>
            <a:fillRect/>
          </a:stretch>
        </p:blipFill>
        <p:spPr>
          <a:xfrm>
            <a:off x="3949700" y="1"/>
            <a:ext cx="4111266" cy="4040604"/>
          </a:xfrm>
          <a:prstGeom prst="rect">
            <a:avLst/>
          </a:prstGeom>
        </p:spPr>
      </p:pic>
      <p:pic>
        <p:nvPicPr>
          <p:cNvPr id="7" name="Picture 6" descr="Last clip #3.jpg"/>
          <p:cNvPicPr>
            <a:picLocks noChangeAspect="1"/>
          </p:cNvPicPr>
          <p:nvPr/>
        </p:nvPicPr>
        <p:blipFill>
          <a:blip r:embed="rId4"/>
          <a:stretch>
            <a:fillRect/>
          </a:stretch>
        </p:blipFill>
        <p:spPr>
          <a:xfrm>
            <a:off x="3113360" y="3493174"/>
            <a:ext cx="5357540" cy="2285326"/>
          </a:xfrm>
          <a:prstGeom prst="rect">
            <a:avLst/>
          </a:prstGeom>
        </p:spPr>
      </p:pic>
    </p:spTree>
    <p:extLst>
      <p:ext uri="{BB962C8B-B14F-4D97-AF65-F5344CB8AC3E}">
        <p14:creationId xmlns:p14="http://schemas.microsoft.com/office/powerpoint/2010/main" val="4424949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74638"/>
            <a:ext cx="9144000" cy="474662"/>
          </a:xfrm>
        </p:spPr>
        <p:txBody>
          <a:bodyPr>
            <a:normAutofit fontScale="90000"/>
          </a:bodyPr>
          <a:lstStyle/>
          <a:p>
            <a:r>
              <a:rPr lang="en-US" dirty="0" smtClean="0"/>
              <a:t>Extra Preparation</a:t>
            </a:r>
            <a:endParaRPr lang="en-US" dirty="0"/>
          </a:p>
        </p:txBody>
      </p:sp>
      <p:pic>
        <p:nvPicPr>
          <p:cNvPr id="4" name="Picture 3" descr="4-3 Table briefing.jpg"/>
          <p:cNvPicPr>
            <a:picLocks noChangeAspect="1"/>
          </p:cNvPicPr>
          <p:nvPr/>
        </p:nvPicPr>
        <p:blipFill>
          <a:blip r:embed="rId2"/>
          <a:stretch>
            <a:fillRect/>
          </a:stretch>
        </p:blipFill>
        <p:spPr>
          <a:xfrm>
            <a:off x="0" y="1104901"/>
            <a:ext cx="9144000" cy="4940299"/>
          </a:xfrm>
          <a:prstGeom prst="rect">
            <a:avLst/>
          </a:prstGeom>
        </p:spPr>
      </p:pic>
    </p:spTree>
    <p:extLst>
      <p:ext uri="{BB962C8B-B14F-4D97-AF65-F5344CB8AC3E}">
        <p14:creationId xmlns:p14="http://schemas.microsoft.com/office/powerpoint/2010/main" val="40500990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74638"/>
            <a:ext cx="9144000" cy="474662"/>
          </a:xfrm>
        </p:spPr>
        <p:txBody>
          <a:bodyPr>
            <a:normAutofit fontScale="90000"/>
          </a:bodyPr>
          <a:lstStyle/>
          <a:p>
            <a:r>
              <a:rPr lang="en-US" dirty="0" smtClean="0"/>
              <a:t>Large Turnout for Evening Forum</a:t>
            </a:r>
            <a:endParaRPr lang="en-US" dirty="0"/>
          </a:p>
        </p:txBody>
      </p:sp>
      <p:pic>
        <p:nvPicPr>
          <p:cNvPr id="7" name="Picture 6" descr="4-3 Matthew addresses group.jpg"/>
          <p:cNvPicPr>
            <a:picLocks noChangeAspect="1"/>
          </p:cNvPicPr>
          <p:nvPr/>
        </p:nvPicPr>
        <p:blipFill>
          <a:blip r:embed="rId2"/>
          <a:stretch>
            <a:fillRect/>
          </a:stretch>
        </p:blipFill>
        <p:spPr>
          <a:xfrm>
            <a:off x="0" y="1503441"/>
            <a:ext cx="9144000" cy="3851117"/>
          </a:xfrm>
          <a:prstGeom prst="rect">
            <a:avLst/>
          </a:prstGeom>
        </p:spPr>
      </p:pic>
    </p:spTree>
    <p:extLst>
      <p:ext uri="{BB962C8B-B14F-4D97-AF65-F5344CB8AC3E}">
        <p14:creationId xmlns:p14="http://schemas.microsoft.com/office/powerpoint/2010/main" val="22535911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74638"/>
            <a:ext cx="9144000" cy="474662"/>
          </a:xfrm>
        </p:spPr>
        <p:txBody>
          <a:bodyPr>
            <a:normAutofit fontScale="90000"/>
          </a:bodyPr>
          <a:lstStyle/>
          <a:p>
            <a:r>
              <a:rPr lang="en-US" dirty="0" smtClean="0"/>
              <a:t>Mixed Knowledge on the Topic</a:t>
            </a:r>
            <a:endParaRPr lang="en-US" dirty="0"/>
          </a:p>
        </p:txBody>
      </p:sp>
      <p:pic>
        <p:nvPicPr>
          <p:cNvPr id="4" name="Picture 3" descr="4-3 how well informed meter.jpg"/>
          <p:cNvPicPr>
            <a:picLocks noChangeAspect="1"/>
          </p:cNvPicPr>
          <p:nvPr/>
        </p:nvPicPr>
        <p:blipFill>
          <a:blip r:embed="rId2"/>
          <a:stretch>
            <a:fillRect/>
          </a:stretch>
        </p:blipFill>
        <p:spPr>
          <a:xfrm>
            <a:off x="1041400" y="1332836"/>
            <a:ext cx="7366001" cy="4344064"/>
          </a:xfrm>
          <a:prstGeom prst="rect">
            <a:avLst/>
          </a:prstGeom>
        </p:spPr>
      </p:pic>
    </p:spTree>
    <p:extLst>
      <p:ext uri="{BB962C8B-B14F-4D97-AF65-F5344CB8AC3E}">
        <p14:creationId xmlns:p14="http://schemas.microsoft.com/office/powerpoint/2010/main" val="13753228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74638"/>
            <a:ext cx="9144000" cy="474662"/>
          </a:xfrm>
        </p:spPr>
        <p:txBody>
          <a:bodyPr>
            <a:normAutofit fontScale="90000"/>
          </a:bodyPr>
          <a:lstStyle/>
          <a:p>
            <a:r>
              <a:rPr lang="en-US" dirty="0" smtClean="0"/>
              <a:t>Panel and Audience Questions</a:t>
            </a:r>
            <a:endParaRPr lang="en-US" dirty="0"/>
          </a:p>
        </p:txBody>
      </p:sp>
      <p:pic>
        <p:nvPicPr>
          <p:cNvPr id="4" name="Picture 3" descr="4-3 Richard G answers a question.jpg"/>
          <p:cNvPicPr>
            <a:picLocks noChangeAspect="1"/>
          </p:cNvPicPr>
          <p:nvPr/>
        </p:nvPicPr>
        <p:blipFill>
          <a:blip r:embed="rId2"/>
          <a:stretch>
            <a:fillRect/>
          </a:stretch>
        </p:blipFill>
        <p:spPr>
          <a:xfrm>
            <a:off x="0" y="1409700"/>
            <a:ext cx="9144000" cy="3843880"/>
          </a:xfrm>
          <a:prstGeom prst="rect">
            <a:avLst/>
          </a:prstGeom>
        </p:spPr>
      </p:pic>
    </p:spTree>
    <p:extLst>
      <p:ext uri="{BB962C8B-B14F-4D97-AF65-F5344CB8AC3E}">
        <p14:creationId xmlns:p14="http://schemas.microsoft.com/office/powerpoint/2010/main" val="20858025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idx="4294967295"/>
          </p:nvPr>
        </p:nvSpPr>
        <p:spPr>
          <a:xfrm>
            <a:off x="0" y="406400"/>
            <a:ext cx="9144000" cy="635000"/>
          </a:xfrm>
        </p:spPr>
        <p:txBody>
          <a:bodyPr>
            <a:normAutofit fontScale="90000"/>
          </a:bodyPr>
          <a:lstStyle/>
          <a:p>
            <a:pPr eaLnBrk="1" hangingPunct="1"/>
            <a:r>
              <a:rPr lang="en-US" dirty="0" smtClean="0">
                <a:latin typeface="Calibri" pitchFamily="-72" charset="0"/>
              </a:rPr>
              <a:t>Implementation</a:t>
            </a:r>
          </a:p>
        </p:txBody>
      </p:sp>
      <p:sp>
        <p:nvSpPr>
          <p:cNvPr id="21506" name="Rectangle 3"/>
          <p:cNvSpPr txBox="1">
            <a:spLocks noChangeArrowheads="1"/>
          </p:cNvSpPr>
          <p:nvPr/>
        </p:nvSpPr>
        <p:spPr bwMode="auto">
          <a:xfrm>
            <a:off x="520701" y="1373188"/>
            <a:ext cx="8369300" cy="4676775"/>
          </a:xfrm>
          <a:prstGeom prst="rect">
            <a:avLst/>
          </a:prstGeom>
          <a:noFill/>
          <a:ln w="9525">
            <a:solidFill>
              <a:schemeClr val="bg1"/>
            </a:solidFill>
            <a:miter lim="800000"/>
            <a:headEnd/>
            <a:tailEnd/>
          </a:ln>
        </p:spPr>
        <p:txBody>
          <a:bodyPr>
            <a:prstTxWarp prst="textNoShape">
              <a:avLst/>
            </a:prstTxWarp>
          </a:bodyPr>
          <a:lstStyle/>
          <a:p>
            <a:pPr marL="457200" indent="-457200" defTabSz="457200">
              <a:spcAft>
                <a:spcPts val="1200"/>
              </a:spcAft>
              <a:buFont typeface="Wingdings" pitchFamily="2" charset="2"/>
              <a:buChar char="§"/>
            </a:pPr>
            <a:r>
              <a:rPr lang="en-US" sz="2800" dirty="0" smtClean="0">
                <a:solidFill>
                  <a:srgbClr val="9BBB59">
                    <a:lumMod val="50000"/>
                  </a:srgbClr>
                </a:solidFill>
              </a:rPr>
              <a:t>Rigorously neutral facilitation and clear ground rules</a:t>
            </a:r>
          </a:p>
          <a:p>
            <a:pPr marL="457200" indent="-457200" defTabSz="457200">
              <a:spcAft>
                <a:spcPts val="1200"/>
              </a:spcAft>
              <a:buFont typeface="Wingdings" pitchFamily="2" charset="2"/>
              <a:buChar char="§"/>
            </a:pPr>
            <a:r>
              <a:rPr lang="en-US" sz="2800" dirty="0" smtClean="0">
                <a:solidFill>
                  <a:srgbClr val="9BBB59">
                    <a:lumMod val="50000"/>
                  </a:srgbClr>
                </a:solidFill>
              </a:rPr>
              <a:t>Transparent as to why process is the way it is</a:t>
            </a:r>
          </a:p>
          <a:p>
            <a:pPr marL="457200" indent="-457200" defTabSz="457200">
              <a:spcAft>
                <a:spcPts val="1200"/>
              </a:spcAft>
              <a:buFont typeface="Wingdings" pitchFamily="2" charset="2"/>
              <a:buChar char="§"/>
            </a:pPr>
            <a:r>
              <a:rPr lang="en-US" sz="2800" dirty="0" smtClean="0">
                <a:solidFill>
                  <a:srgbClr val="9BBB59">
                    <a:lumMod val="50000"/>
                  </a:srgbClr>
                </a:solidFill>
              </a:rPr>
              <a:t>Multiple modes for participant input before, during and after</a:t>
            </a:r>
          </a:p>
          <a:p>
            <a:pPr marL="457200" indent="-457200" defTabSz="457200">
              <a:spcAft>
                <a:spcPts val="1200"/>
              </a:spcAft>
              <a:buFont typeface="Wingdings" pitchFamily="2" charset="2"/>
              <a:buChar char="§"/>
            </a:pPr>
            <a:r>
              <a:rPr lang="en-US" sz="2800" dirty="0" smtClean="0">
                <a:solidFill>
                  <a:srgbClr val="9BBB59">
                    <a:lumMod val="50000"/>
                  </a:srgbClr>
                </a:solidFill>
              </a:rPr>
              <a:t>Format adjusted to accommodate widespread need for more information before dialogue </a:t>
            </a:r>
          </a:p>
          <a:p>
            <a:pPr marL="457200" indent="-457200" defTabSz="457200">
              <a:spcAft>
                <a:spcPts val="1200"/>
              </a:spcAft>
              <a:buFont typeface="Wingdings" pitchFamily="2" charset="2"/>
              <a:buChar char="§"/>
            </a:pPr>
            <a:r>
              <a:rPr lang="en-US" sz="2800" dirty="0" smtClean="0">
                <a:solidFill>
                  <a:srgbClr val="9BBB59">
                    <a:lumMod val="50000"/>
                  </a:srgbClr>
                </a:solidFill>
              </a:rPr>
              <a:t>Thorough follow-up:  report to BOS, all materials and questions posted online</a:t>
            </a:r>
          </a:p>
          <a:p>
            <a:pPr marL="457200" indent="-457200" defTabSz="457200"/>
            <a:endParaRPr lang="en-US" sz="2800" dirty="0" smtClean="0">
              <a:solidFill>
                <a:srgbClr val="9BBB59">
                  <a:lumMod val="50000"/>
                </a:srgbClr>
              </a:solidFill>
            </a:endParaRPr>
          </a:p>
          <a:p>
            <a:pPr marL="800100" lvl="1" indent="-342900" algn="dist" defTabSz="457200">
              <a:spcBef>
                <a:spcPct val="20000"/>
              </a:spcBef>
              <a:buClr>
                <a:srgbClr val="E5B53B"/>
              </a:buClr>
              <a:buSzPct val="150000"/>
              <a:buFontTx/>
              <a:buChar char="•"/>
            </a:pPr>
            <a:endParaRPr lang="en-US" sz="2400" dirty="0" smtClean="0">
              <a:solidFill>
                <a:srgbClr val="003399"/>
              </a:solidFill>
            </a:endParaRPr>
          </a:p>
          <a:p>
            <a:pPr marL="342900" indent="-342900" defTabSz="457200">
              <a:spcBef>
                <a:spcPct val="20000"/>
              </a:spcBef>
              <a:buClr>
                <a:srgbClr val="E5B53B"/>
              </a:buClr>
              <a:buSzPct val="150000"/>
              <a:buFontTx/>
              <a:buChar char="•"/>
            </a:pPr>
            <a:endParaRPr lang="en-US" sz="2400" dirty="0">
              <a:solidFill>
                <a:srgbClr val="003399"/>
              </a:solidFill>
            </a:endParaRPr>
          </a:p>
          <a:p>
            <a:pPr marL="342900" indent="-342900" defTabSz="457200">
              <a:spcBef>
                <a:spcPct val="20000"/>
              </a:spcBef>
              <a:buClr>
                <a:srgbClr val="E5B53B"/>
              </a:buClr>
              <a:buSzPct val="150000"/>
              <a:buFontTx/>
              <a:buChar char="•"/>
            </a:pPr>
            <a:endParaRPr lang="en-US" sz="2400" dirty="0">
              <a:solidFill>
                <a:srgbClr val="003399"/>
              </a:solidFill>
              <a:latin typeface="Futura" pitchFamily="-72" charset="0"/>
            </a:endParaRPr>
          </a:p>
          <a:p>
            <a:pPr marL="342900" indent="-342900" defTabSz="457200">
              <a:spcBef>
                <a:spcPct val="20000"/>
              </a:spcBef>
              <a:buClr>
                <a:srgbClr val="E5B53B"/>
              </a:buClr>
              <a:buSzPct val="150000"/>
              <a:buFontTx/>
              <a:buChar char="•"/>
            </a:pPr>
            <a:endParaRPr lang="en-US" sz="2600" dirty="0">
              <a:solidFill>
                <a:srgbClr val="003399"/>
              </a:solidFill>
              <a:latin typeface="Futura" pitchFamily="-72" charset="0"/>
            </a:endParaRPr>
          </a:p>
          <a:p>
            <a:pPr marL="342900" indent="-342900" defTabSz="457200">
              <a:spcBef>
                <a:spcPct val="20000"/>
              </a:spcBef>
              <a:buClr>
                <a:srgbClr val="E5B53B"/>
              </a:buClr>
              <a:buSzPct val="150000"/>
              <a:buFontTx/>
              <a:buChar char="•"/>
            </a:pPr>
            <a:endParaRPr lang="en-US" sz="2800" dirty="0">
              <a:solidFill>
                <a:srgbClr val="003399"/>
              </a:solidFill>
              <a:latin typeface="Futura" pitchFamily="-72" charset="0"/>
            </a:endParaRPr>
          </a:p>
          <a:p>
            <a:pPr marL="342900" indent="-342900" defTabSz="457200">
              <a:spcBef>
                <a:spcPct val="20000"/>
              </a:spcBef>
              <a:buClr>
                <a:srgbClr val="E5B53B"/>
              </a:buClr>
              <a:buSzPct val="150000"/>
              <a:buFontTx/>
              <a:buChar char="•"/>
            </a:pPr>
            <a:endParaRPr lang="en-US" sz="2800" dirty="0">
              <a:solidFill>
                <a:srgbClr val="003399"/>
              </a:solidFill>
              <a:latin typeface="Futura" pitchFamily="-72" charset="0"/>
            </a:endParaRPr>
          </a:p>
        </p:txBody>
      </p:sp>
    </p:spTree>
    <p:extLst>
      <p:ext uri="{BB962C8B-B14F-4D97-AF65-F5344CB8AC3E}">
        <p14:creationId xmlns:p14="http://schemas.microsoft.com/office/powerpoint/2010/main" val="32335632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3 Middle of the crowd.jpg"/>
          <p:cNvPicPr>
            <a:picLocks noChangeAspect="1"/>
          </p:cNvPicPr>
          <p:nvPr/>
        </p:nvPicPr>
        <p:blipFill>
          <a:blip r:embed="rId2"/>
          <a:stretch>
            <a:fillRect/>
          </a:stretch>
        </p:blipFill>
        <p:spPr>
          <a:xfrm>
            <a:off x="0" y="1673320"/>
            <a:ext cx="9144000" cy="4130580"/>
          </a:xfrm>
          <a:prstGeom prst="rect">
            <a:avLst/>
          </a:prstGeom>
        </p:spPr>
      </p:pic>
      <p:sp>
        <p:nvSpPr>
          <p:cNvPr id="5" name="TextBox 4"/>
          <p:cNvSpPr txBox="1"/>
          <p:nvPr/>
        </p:nvSpPr>
        <p:spPr>
          <a:xfrm>
            <a:off x="2044700" y="508000"/>
            <a:ext cx="6197600" cy="707886"/>
          </a:xfrm>
          <a:prstGeom prst="rect">
            <a:avLst/>
          </a:prstGeom>
          <a:noFill/>
        </p:spPr>
        <p:txBody>
          <a:bodyPr wrap="square" rtlCol="0">
            <a:spAutoFit/>
          </a:bodyPr>
          <a:lstStyle/>
          <a:p>
            <a:pPr defTabSz="457200"/>
            <a:r>
              <a:rPr lang="en-US" sz="4000" b="1" dirty="0" smtClean="0">
                <a:solidFill>
                  <a:srgbClr val="FF6600"/>
                </a:solidFill>
              </a:rPr>
              <a:t>High Levels of Engagement</a:t>
            </a:r>
            <a:endParaRPr lang="en-US" sz="4000" b="1" dirty="0">
              <a:solidFill>
                <a:srgbClr val="FF6600"/>
              </a:solidFill>
            </a:endParaRPr>
          </a:p>
        </p:txBody>
      </p:sp>
    </p:spTree>
    <p:extLst>
      <p:ext uri="{BB962C8B-B14F-4D97-AF65-F5344CB8AC3E}">
        <p14:creationId xmlns:p14="http://schemas.microsoft.com/office/powerpoint/2010/main" val="652528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ost forum IJ clips #1.jpg"/>
          <p:cNvPicPr>
            <a:picLocks noChangeAspect="1"/>
          </p:cNvPicPr>
          <p:nvPr/>
        </p:nvPicPr>
        <p:blipFill>
          <a:blip r:embed="rId2"/>
          <a:stretch>
            <a:fillRect/>
          </a:stretch>
        </p:blipFill>
        <p:spPr>
          <a:xfrm>
            <a:off x="762000" y="442516"/>
            <a:ext cx="2612530" cy="6080068"/>
          </a:xfrm>
          <a:prstGeom prst="rect">
            <a:avLst/>
          </a:prstGeom>
        </p:spPr>
      </p:pic>
      <p:pic>
        <p:nvPicPr>
          <p:cNvPr id="10" name="Picture 9" descr="Last clip.jpg"/>
          <p:cNvPicPr>
            <a:picLocks noChangeAspect="1"/>
          </p:cNvPicPr>
          <p:nvPr/>
        </p:nvPicPr>
        <p:blipFill>
          <a:blip r:embed="rId3"/>
          <a:stretch>
            <a:fillRect/>
          </a:stretch>
        </p:blipFill>
        <p:spPr>
          <a:xfrm>
            <a:off x="3987801" y="1953816"/>
            <a:ext cx="4953000" cy="4403527"/>
          </a:xfrm>
          <a:prstGeom prst="rect">
            <a:avLst/>
          </a:prstGeom>
        </p:spPr>
      </p:pic>
      <p:pic>
        <p:nvPicPr>
          <p:cNvPr id="11" name="Picture 10" descr="Post forum IJ clip #2.jpg"/>
          <p:cNvPicPr>
            <a:picLocks noChangeAspect="1"/>
          </p:cNvPicPr>
          <p:nvPr/>
        </p:nvPicPr>
        <p:blipFill>
          <a:blip r:embed="rId4"/>
          <a:stretch>
            <a:fillRect/>
          </a:stretch>
        </p:blipFill>
        <p:spPr>
          <a:xfrm rot="160686">
            <a:off x="4287668" y="354530"/>
            <a:ext cx="4246853" cy="3570011"/>
          </a:xfrm>
          <a:prstGeom prst="rect">
            <a:avLst/>
          </a:prstGeom>
        </p:spPr>
      </p:pic>
    </p:spTree>
    <p:extLst>
      <p:ext uri="{BB962C8B-B14F-4D97-AF65-F5344CB8AC3E}">
        <p14:creationId xmlns:p14="http://schemas.microsoft.com/office/powerpoint/2010/main" val="22195276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idx="4294967295"/>
          </p:nvPr>
        </p:nvSpPr>
        <p:spPr>
          <a:xfrm>
            <a:off x="0" y="406400"/>
            <a:ext cx="9144000" cy="635000"/>
          </a:xfrm>
        </p:spPr>
        <p:txBody>
          <a:bodyPr>
            <a:normAutofit fontScale="90000"/>
          </a:bodyPr>
          <a:lstStyle/>
          <a:p>
            <a:pPr eaLnBrk="1" hangingPunct="1"/>
            <a:r>
              <a:rPr lang="en-US" dirty="0" smtClean="0">
                <a:latin typeface="Calibri" pitchFamily="-72" charset="0"/>
              </a:rPr>
              <a:t>Feedback from the public</a:t>
            </a:r>
          </a:p>
        </p:txBody>
      </p:sp>
      <p:sp>
        <p:nvSpPr>
          <p:cNvPr id="21506" name="Rectangle 3"/>
          <p:cNvSpPr txBox="1">
            <a:spLocks noChangeArrowheads="1"/>
          </p:cNvSpPr>
          <p:nvPr/>
        </p:nvSpPr>
        <p:spPr bwMode="auto">
          <a:xfrm>
            <a:off x="520701" y="1373188"/>
            <a:ext cx="8369300" cy="4676775"/>
          </a:xfrm>
          <a:prstGeom prst="rect">
            <a:avLst/>
          </a:prstGeom>
          <a:noFill/>
          <a:ln w="9525">
            <a:solidFill>
              <a:schemeClr val="bg1"/>
            </a:solidFill>
            <a:miter lim="800000"/>
            <a:headEnd/>
            <a:tailEnd/>
          </a:ln>
        </p:spPr>
        <p:txBody>
          <a:bodyPr>
            <a:prstTxWarp prst="textNoShape">
              <a:avLst/>
            </a:prstTxWarp>
          </a:bodyPr>
          <a:lstStyle/>
          <a:p>
            <a:pPr marL="457200" indent="-457200" defTabSz="457200">
              <a:spcAft>
                <a:spcPts val="1200"/>
              </a:spcAft>
              <a:buFont typeface="Wingdings" pitchFamily="2" charset="2"/>
              <a:buChar char="§"/>
            </a:pPr>
            <a:r>
              <a:rPr lang="en-US" sz="2800" dirty="0" smtClean="0">
                <a:solidFill>
                  <a:srgbClr val="9BBB59">
                    <a:lumMod val="50000"/>
                  </a:srgbClr>
                </a:solidFill>
              </a:rPr>
              <a:t>Worksheets were used, along with the questions, to surface a range of proposed pension plan changes </a:t>
            </a:r>
          </a:p>
          <a:p>
            <a:pPr marL="457200" indent="-457200" defTabSz="457200">
              <a:spcAft>
                <a:spcPts val="1200"/>
              </a:spcAft>
              <a:buFont typeface="Wingdings" pitchFamily="2" charset="2"/>
              <a:buChar char="§"/>
            </a:pPr>
            <a:r>
              <a:rPr lang="en-US" sz="2800" dirty="0" smtClean="0">
                <a:solidFill>
                  <a:srgbClr val="9BBB59">
                    <a:lumMod val="50000"/>
                  </a:srgbClr>
                </a:solidFill>
              </a:rPr>
              <a:t>CAO reported the key themes and how they related to proposed actions within weeks after the forum</a:t>
            </a:r>
          </a:p>
          <a:p>
            <a:pPr marL="457200" indent="-457200" defTabSz="457200">
              <a:spcAft>
                <a:spcPts val="1200"/>
              </a:spcAft>
              <a:buFont typeface="Wingdings" pitchFamily="2" charset="2"/>
              <a:buChar char="§"/>
            </a:pPr>
            <a:r>
              <a:rPr lang="en-US" sz="2800" dirty="0" smtClean="0">
                <a:solidFill>
                  <a:srgbClr val="9BBB59">
                    <a:lumMod val="50000"/>
                  </a:srgbClr>
                </a:solidFill>
              </a:rPr>
              <a:t>95% of attendees: purpose of the meeting was clear and they had enough information to participate</a:t>
            </a:r>
          </a:p>
          <a:p>
            <a:pPr marL="457200" indent="-457200" defTabSz="457200">
              <a:spcAft>
                <a:spcPts val="1200"/>
              </a:spcAft>
              <a:buFont typeface="Wingdings" pitchFamily="2" charset="2"/>
              <a:buChar char="§"/>
            </a:pPr>
            <a:r>
              <a:rPr lang="en-US" sz="2800" dirty="0" smtClean="0">
                <a:solidFill>
                  <a:srgbClr val="9BBB59">
                    <a:lumMod val="50000"/>
                  </a:srgbClr>
                </a:solidFill>
              </a:rPr>
              <a:t>Other feedback:  Enough opportunities to express their views (68%) and it was well-managed (66%)</a:t>
            </a:r>
          </a:p>
          <a:p>
            <a:pPr marL="457200" indent="-457200" defTabSz="457200">
              <a:spcAft>
                <a:spcPts val="1200"/>
              </a:spcAft>
              <a:buFont typeface="Wingdings" pitchFamily="2" charset="2"/>
              <a:buChar char="§"/>
            </a:pPr>
            <a:r>
              <a:rPr lang="en-US" sz="2800" dirty="0" smtClean="0">
                <a:solidFill>
                  <a:srgbClr val="9BBB59">
                    <a:lumMod val="50000"/>
                  </a:srgbClr>
                </a:solidFill>
              </a:rPr>
              <a:t>The panel (81%) and “Basic Facts” (70%) were helpful.</a:t>
            </a:r>
          </a:p>
          <a:p>
            <a:pPr marL="457200" indent="-457200" defTabSz="457200"/>
            <a:endParaRPr lang="en-US" sz="2800" dirty="0" smtClean="0">
              <a:solidFill>
                <a:srgbClr val="9BBB59">
                  <a:lumMod val="50000"/>
                </a:srgbClr>
              </a:solidFill>
            </a:endParaRPr>
          </a:p>
          <a:p>
            <a:pPr marL="800100" lvl="1" indent="-342900" algn="dist" defTabSz="457200">
              <a:spcBef>
                <a:spcPct val="20000"/>
              </a:spcBef>
              <a:buClr>
                <a:srgbClr val="E5B53B"/>
              </a:buClr>
              <a:buSzPct val="150000"/>
              <a:buFontTx/>
              <a:buChar char="•"/>
            </a:pPr>
            <a:endParaRPr lang="en-US" sz="2400" dirty="0" smtClean="0">
              <a:solidFill>
                <a:srgbClr val="003399"/>
              </a:solidFill>
            </a:endParaRPr>
          </a:p>
          <a:p>
            <a:pPr marL="342900" indent="-342900" defTabSz="457200">
              <a:spcBef>
                <a:spcPct val="20000"/>
              </a:spcBef>
              <a:buClr>
                <a:srgbClr val="E5B53B"/>
              </a:buClr>
              <a:buSzPct val="150000"/>
              <a:buFontTx/>
              <a:buChar char="•"/>
            </a:pPr>
            <a:endParaRPr lang="en-US" sz="2400" dirty="0">
              <a:solidFill>
                <a:srgbClr val="003399"/>
              </a:solidFill>
            </a:endParaRPr>
          </a:p>
          <a:p>
            <a:pPr marL="342900" indent="-342900" defTabSz="457200">
              <a:spcBef>
                <a:spcPct val="20000"/>
              </a:spcBef>
              <a:buClr>
                <a:srgbClr val="E5B53B"/>
              </a:buClr>
              <a:buSzPct val="150000"/>
              <a:buFontTx/>
              <a:buChar char="•"/>
            </a:pPr>
            <a:endParaRPr lang="en-US" sz="2400" dirty="0">
              <a:solidFill>
                <a:srgbClr val="003399"/>
              </a:solidFill>
              <a:latin typeface="Futura" pitchFamily="-72" charset="0"/>
            </a:endParaRPr>
          </a:p>
          <a:p>
            <a:pPr marL="342900" indent="-342900" defTabSz="457200">
              <a:spcBef>
                <a:spcPct val="20000"/>
              </a:spcBef>
              <a:buClr>
                <a:srgbClr val="E5B53B"/>
              </a:buClr>
              <a:buSzPct val="150000"/>
              <a:buFontTx/>
              <a:buChar char="•"/>
            </a:pPr>
            <a:endParaRPr lang="en-US" sz="2600" dirty="0">
              <a:solidFill>
                <a:srgbClr val="003399"/>
              </a:solidFill>
              <a:latin typeface="Futura" pitchFamily="-72" charset="0"/>
            </a:endParaRPr>
          </a:p>
          <a:p>
            <a:pPr marL="342900" indent="-342900" defTabSz="457200">
              <a:spcBef>
                <a:spcPct val="20000"/>
              </a:spcBef>
              <a:buClr>
                <a:srgbClr val="E5B53B"/>
              </a:buClr>
              <a:buSzPct val="150000"/>
              <a:buFontTx/>
              <a:buChar char="•"/>
            </a:pPr>
            <a:endParaRPr lang="en-US" sz="2800" dirty="0">
              <a:solidFill>
                <a:srgbClr val="003399"/>
              </a:solidFill>
              <a:latin typeface="Futura" pitchFamily="-72" charset="0"/>
            </a:endParaRPr>
          </a:p>
          <a:p>
            <a:pPr marL="342900" indent="-342900" defTabSz="457200">
              <a:spcBef>
                <a:spcPct val="20000"/>
              </a:spcBef>
              <a:buClr>
                <a:srgbClr val="E5B53B"/>
              </a:buClr>
              <a:buSzPct val="150000"/>
              <a:buFontTx/>
              <a:buChar char="•"/>
            </a:pPr>
            <a:endParaRPr lang="en-US" sz="2800" dirty="0">
              <a:solidFill>
                <a:srgbClr val="003399"/>
              </a:solidFill>
              <a:latin typeface="Futura" pitchFamily="-72" charset="0"/>
            </a:endParaRPr>
          </a:p>
        </p:txBody>
      </p:sp>
    </p:spTree>
    <p:extLst>
      <p:ext uri="{BB962C8B-B14F-4D97-AF65-F5344CB8AC3E}">
        <p14:creationId xmlns:p14="http://schemas.microsoft.com/office/powerpoint/2010/main" val="29259031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4200" y="444500"/>
            <a:ext cx="8166100" cy="5088949"/>
          </a:xfrm>
          <a:prstGeom prst="rect">
            <a:avLst/>
          </a:prstGeom>
          <a:gradFill flip="none" rotWithShape="1">
            <a:gsLst>
              <a:gs pos="0">
                <a:schemeClr val="accent6">
                  <a:lumMod val="60000"/>
                  <a:lumOff val="40000"/>
                </a:schemeClr>
              </a:gs>
              <a:gs pos="100000">
                <a:schemeClr val="accent6">
                  <a:lumMod val="60000"/>
                  <a:lumOff val="40000"/>
                </a:schemeClr>
              </a:gs>
              <a:gs pos="90000">
                <a:srgbClr val="FEF9E1"/>
              </a:gs>
              <a:gs pos="14000">
                <a:srgbClr val="FEF9E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4" name="TextBox 3"/>
          <p:cNvSpPr txBox="1"/>
          <p:nvPr/>
        </p:nvSpPr>
        <p:spPr>
          <a:xfrm>
            <a:off x="317500" y="1193800"/>
            <a:ext cx="8432800" cy="3724097"/>
          </a:xfrm>
          <a:prstGeom prst="rect">
            <a:avLst/>
          </a:prstGeom>
          <a:noFill/>
          <a:ln>
            <a:noFill/>
          </a:ln>
        </p:spPr>
        <p:txBody>
          <a:bodyPr wrap="square" rtlCol="0">
            <a:spAutoFit/>
          </a:bodyPr>
          <a:lstStyle/>
          <a:p>
            <a:pPr marL="742950" indent="-742950" defTabSz="457200"/>
            <a:r>
              <a:rPr lang="en-US" sz="3600" b="1" dirty="0" smtClean="0">
                <a:solidFill>
                  <a:srgbClr val="4F81BD">
                    <a:lumMod val="75000"/>
                  </a:srgbClr>
                </a:solidFill>
              </a:rPr>
              <a:t>	</a:t>
            </a:r>
            <a:r>
              <a:rPr lang="en-US" sz="2800" dirty="0" smtClean="0">
                <a:solidFill>
                  <a:prstClr val="black"/>
                </a:solidFill>
              </a:rPr>
              <a:t>“The large turnout for Tuesday night’s forum on public employee pensions should dispel any reservations county supervisors might have had about hosting it.”  </a:t>
            </a:r>
            <a:r>
              <a:rPr lang="en-US" sz="2800" i="1" dirty="0" smtClean="0">
                <a:solidFill>
                  <a:prstClr val="black"/>
                </a:solidFill>
              </a:rPr>
              <a:t> Marin Independent Journal</a:t>
            </a:r>
          </a:p>
          <a:p>
            <a:pPr marL="742950" indent="-742950" defTabSz="457200"/>
            <a:endParaRPr lang="en-US" sz="2800" b="1" i="1" dirty="0" smtClean="0">
              <a:solidFill>
                <a:srgbClr val="4F81BD">
                  <a:lumMod val="75000"/>
                </a:srgbClr>
              </a:solidFill>
            </a:endParaRPr>
          </a:p>
          <a:p>
            <a:pPr marL="742950" indent="-742950" defTabSz="457200"/>
            <a:r>
              <a:rPr lang="en-US" sz="2800" b="1" i="1" dirty="0" smtClean="0">
                <a:solidFill>
                  <a:srgbClr val="4F81BD">
                    <a:lumMod val="75000"/>
                  </a:srgbClr>
                </a:solidFill>
              </a:rPr>
              <a:t>	</a:t>
            </a:r>
            <a:endParaRPr lang="en-US" sz="2800" i="1" dirty="0" smtClean="0">
              <a:solidFill>
                <a:srgbClr val="4F81BD">
                  <a:lumMod val="75000"/>
                </a:srgbClr>
              </a:solidFill>
            </a:endParaRPr>
          </a:p>
          <a:p>
            <a:pPr marL="742950" indent="-742950" defTabSz="457200"/>
            <a:endParaRPr lang="en-US" sz="3200" dirty="0" smtClean="0">
              <a:solidFill>
                <a:srgbClr val="4F81BD">
                  <a:lumMod val="75000"/>
                </a:srgbClr>
              </a:solidFill>
            </a:endParaRPr>
          </a:p>
          <a:p>
            <a:pPr marL="742950" indent="-742950" defTabSz="457200">
              <a:buFontTx/>
              <a:buAutoNum type="arabicPeriod"/>
            </a:pPr>
            <a:endParaRPr lang="en-US" sz="2800" dirty="0" smtClean="0">
              <a:solidFill>
                <a:srgbClr val="4F81BD">
                  <a:lumMod val="75000"/>
                </a:srgbClr>
              </a:solidFill>
            </a:endParaRPr>
          </a:p>
        </p:txBody>
      </p:sp>
      <p:sp>
        <p:nvSpPr>
          <p:cNvPr id="5" name="TextBox 4"/>
          <p:cNvSpPr txBox="1"/>
          <p:nvPr/>
        </p:nvSpPr>
        <p:spPr>
          <a:xfrm>
            <a:off x="1892300" y="3568700"/>
            <a:ext cx="6172200" cy="1661993"/>
          </a:xfrm>
          <a:prstGeom prst="rect">
            <a:avLst/>
          </a:prstGeom>
          <a:noFill/>
        </p:spPr>
        <p:txBody>
          <a:bodyPr wrap="square" rtlCol="0">
            <a:spAutoFit/>
          </a:bodyPr>
          <a:lstStyle/>
          <a:p>
            <a:pPr defTabSz="457200"/>
            <a:r>
              <a:rPr lang="en-US" sz="2800" dirty="0" smtClean="0">
                <a:solidFill>
                  <a:srgbClr val="F79646">
                    <a:lumMod val="75000"/>
                  </a:srgbClr>
                </a:solidFill>
                <a:hlinkClick r:id="rId2"/>
              </a:rPr>
              <a:t>www.marincounty.org/Main/Pensions</a:t>
            </a:r>
            <a:endParaRPr lang="en-US" sz="2800" dirty="0" smtClean="0">
              <a:solidFill>
                <a:srgbClr val="F79646">
                  <a:lumMod val="75000"/>
                </a:srgbClr>
              </a:solidFill>
            </a:endParaRPr>
          </a:p>
          <a:p>
            <a:pPr defTabSz="457200"/>
            <a:endParaRPr lang="en-US" sz="2800" dirty="0" smtClean="0">
              <a:solidFill>
                <a:srgbClr val="F79646">
                  <a:lumMod val="75000"/>
                </a:srgbClr>
              </a:solidFill>
            </a:endParaRPr>
          </a:p>
          <a:p>
            <a:pPr defTabSz="457200"/>
            <a:r>
              <a:rPr lang="en-US" sz="2800" dirty="0" smtClean="0">
                <a:solidFill>
                  <a:srgbClr val="F79646">
                    <a:lumMod val="75000"/>
                  </a:srgbClr>
                </a:solidFill>
              </a:rPr>
              <a:t>                  </a:t>
            </a:r>
            <a:r>
              <a:rPr lang="en-US" sz="2800" dirty="0" err="1" smtClean="0">
                <a:solidFill>
                  <a:srgbClr val="F79646">
                    <a:lumMod val="75000"/>
                  </a:srgbClr>
                </a:solidFill>
              </a:rPr>
              <a:t>www.ckgroup.org</a:t>
            </a:r>
            <a:endParaRPr lang="en-US" sz="2800" dirty="0" smtClean="0">
              <a:solidFill>
                <a:srgbClr val="F79646">
                  <a:lumMod val="75000"/>
                </a:srgbClr>
              </a:solidFill>
            </a:endParaRPr>
          </a:p>
          <a:p>
            <a:pPr defTabSz="457200"/>
            <a:endParaRPr lang="en-US" dirty="0">
              <a:solidFill>
                <a:prstClr val="black"/>
              </a:solidFill>
            </a:endParaRPr>
          </a:p>
        </p:txBody>
      </p:sp>
    </p:spTree>
    <p:extLst>
      <p:ext uri="{BB962C8B-B14F-4D97-AF65-F5344CB8AC3E}">
        <p14:creationId xmlns:p14="http://schemas.microsoft.com/office/powerpoint/2010/main" val="7214756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8" descr="Cubes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962" y="914400"/>
            <a:ext cx="42116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 Box 9"/>
          <p:cNvSpPr txBox="1">
            <a:spLocks noChangeArrowheads="1"/>
          </p:cNvSpPr>
          <p:nvPr/>
        </p:nvSpPr>
        <p:spPr bwMode="auto">
          <a:xfrm>
            <a:off x="4419600" y="457200"/>
            <a:ext cx="4495800"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defTabSz="912813" eaLnBrk="0" hangingPunct="0">
              <a:defRPr sz="3600">
                <a:solidFill>
                  <a:schemeClr val="tx1"/>
                </a:solidFill>
                <a:latin typeface="Times New Roman" pitchFamily="18" charset="0"/>
              </a:defRPr>
            </a:lvl1pPr>
            <a:lvl2pPr marL="742950" indent="-285750" defTabSz="912813" eaLnBrk="0" hangingPunct="0">
              <a:defRPr sz="3600">
                <a:solidFill>
                  <a:schemeClr val="tx1"/>
                </a:solidFill>
                <a:latin typeface="Times New Roman" pitchFamily="18" charset="0"/>
              </a:defRPr>
            </a:lvl2pPr>
            <a:lvl3pPr marL="1143000" indent="-228600" defTabSz="912813" eaLnBrk="0" hangingPunct="0">
              <a:defRPr sz="3600">
                <a:solidFill>
                  <a:schemeClr val="tx1"/>
                </a:solidFill>
                <a:latin typeface="Times New Roman" pitchFamily="18" charset="0"/>
              </a:defRPr>
            </a:lvl3pPr>
            <a:lvl4pPr marL="1600200" indent="-228600" defTabSz="912813" eaLnBrk="0" hangingPunct="0">
              <a:defRPr sz="3600">
                <a:solidFill>
                  <a:schemeClr val="tx1"/>
                </a:solidFill>
                <a:latin typeface="Times New Roman" pitchFamily="18" charset="0"/>
              </a:defRPr>
            </a:lvl4pPr>
            <a:lvl5pPr marL="2057400" indent="-228600" defTabSz="912813" eaLnBrk="0" hangingPunct="0">
              <a:defRPr sz="3600">
                <a:solidFill>
                  <a:schemeClr val="tx1"/>
                </a:solidFill>
                <a:latin typeface="Times New Roman" pitchFamily="18" charset="0"/>
              </a:defRPr>
            </a:lvl5pPr>
            <a:lvl6pPr marL="2514600" indent="-228600" defTabSz="912813" eaLnBrk="0" fontAlgn="base" hangingPunct="0">
              <a:spcBef>
                <a:spcPct val="0"/>
              </a:spcBef>
              <a:spcAft>
                <a:spcPct val="0"/>
              </a:spcAft>
              <a:defRPr sz="3600">
                <a:solidFill>
                  <a:schemeClr val="tx1"/>
                </a:solidFill>
                <a:latin typeface="Times New Roman" pitchFamily="18" charset="0"/>
              </a:defRPr>
            </a:lvl6pPr>
            <a:lvl7pPr marL="2971800" indent="-228600" defTabSz="912813" eaLnBrk="0" fontAlgn="base" hangingPunct="0">
              <a:spcBef>
                <a:spcPct val="0"/>
              </a:spcBef>
              <a:spcAft>
                <a:spcPct val="0"/>
              </a:spcAft>
              <a:defRPr sz="3600">
                <a:solidFill>
                  <a:schemeClr val="tx1"/>
                </a:solidFill>
                <a:latin typeface="Times New Roman" pitchFamily="18" charset="0"/>
              </a:defRPr>
            </a:lvl7pPr>
            <a:lvl8pPr marL="3429000" indent="-228600" defTabSz="912813" eaLnBrk="0" fontAlgn="base" hangingPunct="0">
              <a:spcBef>
                <a:spcPct val="0"/>
              </a:spcBef>
              <a:spcAft>
                <a:spcPct val="0"/>
              </a:spcAft>
              <a:defRPr sz="3600">
                <a:solidFill>
                  <a:schemeClr val="tx1"/>
                </a:solidFill>
                <a:latin typeface="Times New Roman" pitchFamily="18" charset="0"/>
              </a:defRPr>
            </a:lvl8pPr>
            <a:lvl9pPr marL="3886200" indent="-228600" defTabSz="912813" eaLnBrk="0" fontAlgn="base" hangingPunct="0">
              <a:spcBef>
                <a:spcPct val="0"/>
              </a:spcBef>
              <a:spcAft>
                <a:spcPct val="0"/>
              </a:spcAft>
              <a:defRPr sz="3600">
                <a:solidFill>
                  <a:schemeClr val="tx1"/>
                </a:solidFill>
                <a:latin typeface="Times New Roman" pitchFamily="18" charset="0"/>
              </a:defRPr>
            </a:lvl9pPr>
          </a:lstStyle>
          <a:p>
            <a:pPr algn="ctr" eaLnBrk="1" hangingPunct="1">
              <a:spcBef>
                <a:spcPct val="50000"/>
              </a:spcBef>
            </a:pPr>
            <a:r>
              <a:rPr lang="en-US" sz="4000" b="1" dirty="0">
                <a:solidFill>
                  <a:srgbClr val="008080"/>
                </a:solidFill>
                <a:latin typeface="Arial" pitchFamily="34" charset="0"/>
              </a:rPr>
              <a:t>ILG Mission</a:t>
            </a:r>
          </a:p>
          <a:p>
            <a:pPr eaLnBrk="1" hangingPunct="1">
              <a:spcBef>
                <a:spcPct val="50000"/>
              </a:spcBef>
              <a:buFontTx/>
              <a:buChar char="•"/>
            </a:pPr>
            <a:r>
              <a:rPr lang="en-US" dirty="0">
                <a:latin typeface="Arial" pitchFamily="34" charset="0"/>
              </a:rPr>
              <a:t>Promoting good government at the local level</a:t>
            </a:r>
          </a:p>
          <a:p>
            <a:pPr eaLnBrk="1" hangingPunct="1">
              <a:spcBef>
                <a:spcPct val="50000"/>
              </a:spcBef>
              <a:buFontTx/>
              <a:buChar char="•"/>
            </a:pPr>
            <a:r>
              <a:rPr lang="en-US" dirty="0">
                <a:latin typeface="Arial" pitchFamily="34" charset="0"/>
              </a:rPr>
              <a:t>Practical, impartial and easy-to-use materials</a:t>
            </a:r>
          </a:p>
        </p:txBody>
      </p:sp>
    </p:spTree>
    <p:extLst>
      <p:ext uri="{BB962C8B-B14F-4D97-AF65-F5344CB8AC3E}">
        <p14:creationId xmlns:p14="http://schemas.microsoft.com/office/powerpoint/2010/main" val="23529290"/>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a:xfrm>
            <a:off x="1676400" y="1905000"/>
            <a:ext cx="6781800" cy="1295400"/>
          </a:xfrm>
        </p:spPr>
        <p:txBody>
          <a:bodyPr/>
          <a:lstStyle/>
          <a:p>
            <a:r>
              <a:rPr lang="en-US" b="1" i="1" smtClean="0">
                <a:cs typeface="Calibri" pitchFamily="34" charset="0"/>
              </a:rPr>
              <a:t>Responding to Contested Views and Values in Public Engagement Processes </a:t>
            </a:r>
            <a:r>
              <a:rPr lang="en-US" sz="4400" smtClean="0">
                <a:latin typeface="Calibri" pitchFamily="34" charset="0"/>
                <a:cs typeface="Calibri" pitchFamily="34" charset="0"/>
              </a:rPr>
              <a:t/>
            </a:r>
            <a:br>
              <a:rPr lang="en-US" sz="4400" smtClean="0">
                <a:latin typeface="Calibri" pitchFamily="34" charset="0"/>
                <a:cs typeface="Calibri" pitchFamily="34" charset="0"/>
              </a:rPr>
            </a:br>
            <a:endParaRPr lang="en-US" sz="4400" b="1" smtClean="0"/>
          </a:p>
        </p:txBody>
      </p:sp>
      <p:sp>
        <p:nvSpPr>
          <p:cNvPr id="80899" name="Rectangle 3"/>
          <p:cNvSpPr>
            <a:spLocks noGrp="1" noChangeArrowheads="1"/>
          </p:cNvSpPr>
          <p:nvPr>
            <p:ph type="subTitle" idx="1"/>
          </p:nvPr>
        </p:nvSpPr>
        <p:spPr>
          <a:xfrm>
            <a:off x="2133600" y="3733800"/>
            <a:ext cx="6400800" cy="914400"/>
          </a:xfrm>
        </p:spPr>
        <p:txBody>
          <a:bodyPr/>
          <a:lstStyle/>
          <a:p>
            <a:pPr defTabSz="912813" eaLnBrk="1" hangingPunct="1"/>
            <a:r>
              <a:rPr lang="en-US" sz="1800" b="1" i="1" dirty="0" smtClean="0"/>
              <a:t>Offered by </a:t>
            </a:r>
          </a:p>
          <a:p>
            <a:pPr defTabSz="912813" eaLnBrk="1" hangingPunct="1"/>
            <a:r>
              <a:rPr lang="en-US" sz="1800" b="1" i="1" dirty="0" smtClean="0"/>
              <a:t>Christal Love Lazard, Program Coordinator</a:t>
            </a:r>
          </a:p>
          <a:p>
            <a:pPr defTabSz="912813" eaLnBrk="1" hangingPunct="1"/>
            <a:r>
              <a:rPr lang="en-US" sz="1800" b="1" i="1" dirty="0" smtClean="0"/>
              <a:t>ILG Public Engagement Program</a:t>
            </a:r>
          </a:p>
        </p:txBody>
      </p:sp>
    </p:spTree>
    <p:extLst>
      <p:ext uri="{BB962C8B-B14F-4D97-AF65-F5344CB8AC3E}">
        <p14:creationId xmlns:p14="http://schemas.microsoft.com/office/powerpoint/2010/main" val="3806831970"/>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4"/>
          <p:cNvSpPr>
            <a:spLocks noGrp="1" noChangeArrowheads="1"/>
          </p:cNvSpPr>
          <p:nvPr>
            <p:ph type="ctrTitle"/>
          </p:nvPr>
        </p:nvSpPr>
        <p:spPr>
          <a:xfrm>
            <a:off x="4648200" y="1524000"/>
            <a:ext cx="3962400" cy="3810000"/>
          </a:xfrm>
        </p:spPr>
        <p:txBody>
          <a:bodyPr/>
          <a:lstStyle/>
          <a:p>
            <a:pPr algn="l" eaLnBrk="1" hangingPunct="1"/>
            <a:r>
              <a:rPr lang="en-US" sz="2400" b="1" smtClean="0">
                <a:ea typeface="MS PGothic" pitchFamily="34" charset="-128"/>
              </a:rPr>
              <a:t>Purpose: To develop  your capacity to design and implement public engagement processes with the greatest chance of success when there are strongly contested views and values.</a:t>
            </a:r>
          </a:p>
        </p:txBody>
      </p:sp>
      <p:pic>
        <p:nvPicPr>
          <p:cNvPr id="83971" name="Picture 10" descr="puzzlefo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731963"/>
            <a:ext cx="2514600"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551883"/>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457200" y="152400"/>
            <a:ext cx="8229600" cy="1600200"/>
          </a:xfrm>
        </p:spPr>
        <p:txBody>
          <a:bodyPr/>
          <a:lstStyle/>
          <a:p>
            <a:r>
              <a:rPr lang="en-US" b="1" smtClean="0"/>
              <a:t>Participants May Have Strongly Held Views About</a:t>
            </a:r>
            <a:r>
              <a:rPr lang="en-US" smtClean="0"/>
              <a:t>: </a:t>
            </a:r>
          </a:p>
        </p:txBody>
      </p:sp>
      <p:sp>
        <p:nvSpPr>
          <p:cNvPr id="84995" name="Content Placeholder 2"/>
          <p:cNvSpPr>
            <a:spLocks noGrp="1"/>
          </p:cNvSpPr>
          <p:nvPr>
            <p:ph idx="1"/>
          </p:nvPr>
        </p:nvSpPr>
        <p:spPr>
          <a:xfrm>
            <a:off x="457200" y="1981200"/>
            <a:ext cx="8229600" cy="2971800"/>
          </a:xfrm>
        </p:spPr>
        <p:txBody>
          <a:bodyPr/>
          <a:lstStyle/>
          <a:p>
            <a:r>
              <a:rPr lang="en-US" smtClean="0"/>
              <a:t>The topics to be discussed</a:t>
            </a:r>
          </a:p>
          <a:p>
            <a:r>
              <a:rPr lang="en-US" smtClean="0"/>
              <a:t>The local agency and officials involved and/or</a:t>
            </a:r>
          </a:p>
          <a:p>
            <a:r>
              <a:rPr lang="en-US" smtClean="0"/>
              <a:t>The planning and/or public engagement process(es)</a:t>
            </a:r>
          </a:p>
        </p:txBody>
      </p:sp>
      <p:pic>
        <p:nvPicPr>
          <p:cNvPr id="84996" name="Picture 5" descr="puzzle2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5313" y="882650"/>
            <a:ext cx="12382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6" descr="puzzle4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66249">
            <a:off x="7723188" y="1466850"/>
            <a:ext cx="971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0029863"/>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b="1" smtClean="0"/>
              <a:t>Think About Your Likely Participants </a:t>
            </a:r>
          </a:p>
        </p:txBody>
      </p:sp>
      <p:sp>
        <p:nvSpPr>
          <p:cNvPr id="27651" name="Content Placeholder 2"/>
          <p:cNvSpPr>
            <a:spLocks noGrp="1"/>
          </p:cNvSpPr>
          <p:nvPr>
            <p:ph idx="1"/>
          </p:nvPr>
        </p:nvSpPr>
        <p:spPr>
          <a:xfrm>
            <a:off x="304800" y="1600200"/>
            <a:ext cx="8534400" cy="3810000"/>
          </a:xfrm>
        </p:spPr>
        <p:txBody>
          <a:bodyPr/>
          <a:lstStyle/>
          <a:p>
            <a:pPr>
              <a:defRPr/>
            </a:pPr>
            <a:r>
              <a:rPr lang="en-US" dirty="0" smtClean="0"/>
              <a:t>What are possible individual and/or group concerns and interests?</a:t>
            </a:r>
          </a:p>
          <a:p>
            <a:pPr>
              <a:defRPr/>
            </a:pPr>
            <a:r>
              <a:rPr lang="en-US" dirty="0" smtClean="0"/>
              <a:t>How may they view an opportunity for public engagement?</a:t>
            </a:r>
          </a:p>
          <a:p>
            <a:pPr>
              <a:defRPr/>
            </a:pPr>
            <a:r>
              <a:rPr lang="en-US" dirty="0"/>
              <a:t>Are there assumptions/gaps in information? </a:t>
            </a:r>
            <a:endParaRPr lang="en-US" dirty="0" smtClean="0"/>
          </a:p>
          <a:p>
            <a:pPr>
              <a:defRPr/>
            </a:pPr>
            <a:r>
              <a:rPr lang="en-US" dirty="0" smtClean="0">
                <a:solidFill>
                  <a:srgbClr val="000000"/>
                </a:solidFill>
              </a:rPr>
              <a:t>What are their past </a:t>
            </a:r>
            <a:r>
              <a:rPr lang="en-US" dirty="0">
                <a:solidFill>
                  <a:srgbClr val="000000"/>
                </a:solidFill>
              </a:rPr>
              <a:t>experiences in other </a:t>
            </a:r>
            <a:r>
              <a:rPr lang="en-US" dirty="0" smtClean="0">
                <a:solidFill>
                  <a:srgbClr val="000000"/>
                </a:solidFill>
              </a:rPr>
              <a:t>settings?</a:t>
            </a:r>
            <a:endParaRPr lang="en-US" dirty="0">
              <a:solidFill>
                <a:srgbClr val="000000"/>
              </a:solidFill>
            </a:endParaRPr>
          </a:p>
          <a:p>
            <a:pPr marL="0" indent="0">
              <a:buFontTx/>
              <a:buNone/>
              <a:defRPr/>
            </a:pPr>
            <a:r>
              <a:rPr lang="en-US" dirty="0" smtClean="0"/>
              <a:t> </a:t>
            </a:r>
          </a:p>
        </p:txBody>
      </p:sp>
      <p:pic>
        <p:nvPicPr>
          <p:cNvPr id="86020" name="Picture 6" descr="puzzle3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304800"/>
            <a:ext cx="10953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6" descr="puzzle4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66249">
            <a:off x="6989763" y="646113"/>
            <a:ext cx="971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8452082"/>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b="1" smtClean="0"/>
              <a:t>Plan, Prepare, and Provide Information</a:t>
            </a:r>
          </a:p>
        </p:txBody>
      </p:sp>
      <p:sp>
        <p:nvSpPr>
          <p:cNvPr id="87043" name="Content Placeholder 2"/>
          <p:cNvSpPr>
            <a:spLocks noGrp="1"/>
          </p:cNvSpPr>
          <p:nvPr>
            <p:ph idx="1"/>
          </p:nvPr>
        </p:nvSpPr>
        <p:spPr>
          <a:xfrm>
            <a:off x="457200" y="1371600"/>
            <a:ext cx="8229600" cy="4343400"/>
          </a:xfrm>
        </p:spPr>
        <p:txBody>
          <a:bodyPr/>
          <a:lstStyle/>
          <a:p>
            <a:r>
              <a:rPr lang="en-US" sz="2800" dirty="0" smtClean="0"/>
              <a:t>Offer opportunities for early process input and co-sponsorship</a:t>
            </a:r>
          </a:p>
          <a:p>
            <a:r>
              <a:rPr lang="en-US" sz="2800" dirty="0" smtClean="0"/>
              <a:t>Strive for speakers and participants to reflect diverse population &amp; viewpoints</a:t>
            </a:r>
          </a:p>
          <a:p>
            <a:r>
              <a:rPr lang="en-US" sz="2800" dirty="0" smtClean="0"/>
              <a:t>Endure sponsor and facilitator clarity about meeting process &amp; strategy</a:t>
            </a:r>
          </a:p>
          <a:p>
            <a:r>
              <a:rPr lang="en-US" sz="2800" dirty="0" smtClean="0"/>
              <a:t>Plan for/prepare impartial mtg. facilitators</a:t>
            </a:r>
          </a:p>
          <a:p>
            <a:r>
              <a:rPr lang="en-US" sz="2800" dirty="0" smtClean="0"/>
              <a:t>“Watch your language”</a:t>
            </a:r>
          </a:p>
          <a:p>
            <a:r>
              <a:rPr lang="en-US" sz="2800" dirty="0" smtClean="0"/>
              <a:t>Prepare for “What if…”</a:t>
            </a:r>
          </a:p>
        </p:txBody>
      </p:sp>
      <p:pic>
        <p:nvPicPr>
          <p:cNvPr id="87044" name="Picture 5" descr="puzzle2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4438" y="609600"/>
            <a:ext cx="12382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6" descr="puzzle3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12118">
            <a:off x="7848600" y="71438"/>
            <a:ext cx="10953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4122575"/>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533400" y="19050"/>
            <a:ext cx="8229600" cy="1143000"/>
          </a:xfrm>
        </p:spPr>
        <p:txBody>
          <a:bodyPr/>
          <a:lstStyle/>
          <a:p>
            <a:r>
              <a:rPr lang="en-US" b="1" smtClean="0"/>
              <a:t>Design an Appropriate Process</a:t>
            </a:r>
          </a:p>
        </p:txBody>
      </p:sp>
      <p:sp>
        <p:nvSpPr>
          <p:cNvPr id="88067" name="Content Placeholder 2"/>
          <p:cNvSpPr>
            <a:spLocks noGrp="1"/>
          </p:cNvSpPr>
          <p:nvPr>
            <p:ph idx="1"/>
          </p:nvPr>
        </p:nvSpPr>
        <p:spPr>
          <a:xfrm>
            <a:off x="457200" y="1219200"/>
            <a:ext cx="8229600" cy="4495800"/>
          </a:xfrm>
        </p:spPr>
        <p:txBody>
          <a:bodyPr/>
          <a:lstStyle/>
          <a:p>
            <a:r>
              <a:rPr lang="en-US" sz="2800" smtClean="0"/>
              <a:t>Design in flexibility (have a “plan B”)</a:t>
            </a:r>
          </a:p>
          <a:p>
            <a:r>
              <a:rPr lang="en-US" sz="2800" smtClean="0"/>
              <a:t>Provide info &amp; opportunities for learning</a:t>
            </a:r>
          </a:p>
          <a:p>
            <a:r>
              <a:rPr lang="en-US" sz="2800" smtClean="0"/>
              <a:t>Acknowledge underlying “policy” history, assumptions, restrictions on actions</a:t>
            </a:r>
          </a:p>
          <a:p>
            <a:r>
              <a:rPr lang="en-US" sz="2800" smtClean="0"/>
              <a:t>Meet reasonable process needs/interests of those likely to attend (time for questions)</a:t>
            </a:r>
          </a:p>
          <a:p>
            <a:r>
              <a:rPr lang="en-US" sz="2800" smtClean="0"/>
              <a:t>Consider processes that seek common ground – but allow adequate time</a:t>
            </a:r>
          </a:p>
          <a:p>
            <a:r>
              <a:rPr lang="en-US" sz="2800" smtClean="0"/>
              <a:t>Focus on a do-able work</a:t>
            </a:r>
          </a:p>
        </p:txBody>
      </p:sp>
      <p:pic>
        <p:nvPicPr>
          <p:cNvPr id="88068" name="Picture 6" descr="puzzle4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33883">
            <a:off x="8040688" y="779463"/>
            <a:ext cx="971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6" descr="puzzle3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427670">
            <a:off x="7437438" y="1128713"/>
            <a:ext cx="10953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5420532"/>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en-US" b="1" smtClean="0"/>
              <a:t>Manage Public Engagement Meetings Transparently</a:t>
            </a:r>
          </a:p>
        </p:txBody>
      </p:sp>
      <p:sp>
        <p:nvSpPr>
          <p:cNvPr id="89091" name="Content Placeholder 2"/>
          <p:cNvSpPr>
            <a:spLocks noGrp="1"/>
          </p:cNvSpPr>
          <p:nvPr>
            <p:ph idx="1"/>
          </p:nvPr>
        </p:nvSpPr>
        <p:spPr>
          <a:xfrm>
            <a:off x="457200" y="1600200"/>
            <a:ext cx="8229600" cy="3733800"/>
          </a:xfrm>
        </p:spPr>
        <p:txBody>
          <a:bodyPr/>
          <a:lstStyle/>
          <a:p>
            <a:r>
              <a:rPr lang="en-US" sz="2800" smtClean="0"/>
              <a:t>Describe meeting goals, process, documentation, and what happens next</a:t>
            </a:r>
          </a:p>
          <a:p>
            <a:r>
              <a:rPr lang="en-US" sz="2800" smtClean="0"/>
              <a:t>Seek agreement on meeting ground rules (or “courtesy guidelines”)</a:t>
            </a:r>
          </a:p>
          <a:p>
            <a:r>
              <a:rPr lang="en-US" sz="2800" smtClean="0"/>
              <a:t>Clarify how questions and/or comments will be handled – and comments documented</a:t>
            </a:r>
          </a:p>
          <a:p>
            <a:r>
              <a:rPr lang="en-US" sz="2800" smtClean="0"/>
              <a:t>Allow “none of the above” responses</a:t>
            </a:r>
          </a:p>
          <a:p>
            <a:r>
              <a:rPr lang="en-US" sz="2800" smtClean="0"/>
              <a:t>Show respect, impartiality &amp; good listening </a:t>
            </a:r>
          </a:p>
        </p:txBody>
      </p:sp>
      <p:pic>
        <p:nvPicPr>
          <p:cNvPr id="89092" name="Picture 6" descr="puzzle3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9525" y="842963"/>
            <a:ext cx="10953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5" descr="puzzle2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38150"/>
            <a:ext cx="12382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2008449"/>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US" smtClean="0"/>
              <a:t/>
            </a:r>
            <a:br>
              <a:rPr lang="en-US" smtClean="0"/>
            </a:br>
            <a:r>
              <a:rPr lang="en-US" b="1" smtClean="0"/>
              <a:t>Responding to Negative, Challenging or Emotionally Presented Comments</a:t>
            </a:r>
          </a:p>
        </p:txBody>
      </p:sp>
      <p:sp>
        <p:nvSpPr>
          <p:cNvPr id="90115" name="Content Placeholder 2"/>
          <p:cNvSpPr>
            <a:spLocks noGrp="1"/>
          </p:cNvSpPr>
          <p:nvPr>
            <p:ph idx="1"/>
          </p:nvPr>
        </p:nvSpPr>
        <p:spPr>
          <a:xfrm>
            <a:off x="457200" y="1981200"/>
            <a:ext cx="8229600" cy="3657600"/>
          </a:xfrm>
        </p:spPr>
        <p:txBody>
          <a:bodyPr/>
          <a:lstStyle/>
          <a:p>
            <a:r>
              <a:rPr lang="en-US" sz="2800" dirty="0" smtClean="0"/>
              <a:t>Remain calm and actively listen</a:t>
            </a:r>
          </a:p>
          <a:p>
            <a:r>
              <a:rPr lang="en-US" sz="2800" dirty="0" smtClean="0"/>
              <a:t>Identify and respond to the substance of the comment rather than to its tone</a:t>
            </a:r>
          </a:p>
          <a:p>
            <a:r>
              <a:rPr lang="en-US" sz="2800" dirty="0" smtClean="0"/>
              <a:t>Ask for more explanation (as appropriate) </a:t>
            </a:r>
          </a:p>
          <a:p>
            <a:r>
              <a:rPr lang="en-US" sz="2800" dirty="0" smtClean="0"/>
              <a:t>Intervene if personal verbal attacks are made</a:t>
            </a:r>
          </a:p>
          <a:p>
            <a:r>
              <a:rPr lang="en-US" sz="2800" dirty="0" smtClean="0"/>
              <a:t>Be </a:t>
            </a:r>
            <a:r>
              <a:rPr lang="en-US" sz="2800" dirty="0"/>
              <a:t>aware that people who do not feel heard are likely to speak loudest</a:t>
            </a:r>
          </a:p>
          <a:p>
            <a:pPr marL="0" indent="0">
              <a:buNone/>
            </a:pPr>
            <a:endParaRPr lang="en-US" sz="2800" dirty="0" smtClean="0"/>
          </a:p>
        </p:txBody>
      </p:sp>
      <p:pic>
        <p:nvPicPr>
          <p:cNvPr id="90116" name="Picture 6" descr="puzzle4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798813">
            <a:off x="7827963" y="153988"/>
            <a:ext cx="971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5" descr="puzzle2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771290">
            <a:off x="7781926" y="1066800"/>
            <a:ext cx="12382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1101548"/>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US" b="1" smtClean="0"/>
              <a:t>Take Steps if Participant Behavior is Disruptive</a:t>
            </a:r>
          </a:p>
        </p:txBody>
      </p:sp>
      <p:sp>
        <p:nvSpPr>
          <p:cNvPr id="92163" name="Content Placeholder 2"/>
          <p:cNvSpPr>
            <a:spLocks noGrp="1"/>
          </p:cNvSpPr>
          <p:nvPr>
            <p:ph idx="1"/>
          </p:nvPr>
        </p:nvSpPr>
        <p:spPr>
          <a:xfrm>
            <a:off x="457200" y="1635125"/>
            <a:ext cx="8229600" cy="3698875"/>
          </a:xfrm>
        </p:spPr>
        <p:txBody>
          <a:bodyPr/>
          <a:lstStyle/>
          <a:p>
            <a:r>
              <a:rPr lang="en-US" sz="2800" smtClean="0"/>
              <a:t>Review and enforce meeting ground rules</a:t>
            </a:r>
          </a:p>
          <a:p>
            <a:r>
              <a:rPr lang="en-US" sz="2800" smtClean="0"/>
              <a:t>Maintain control of the microphone</a:t>
            </a:r>
          </a:p>
          <a:p>
            <a:r>
              <a:rPr lang="en-US" sz="2800" smtClean="0"/>
              <a:t>Ask group whether they wish to continue -or move to another format or process</a:t>
            </a:r>
          </a:p>
          <a:p>
            <a:r>
              <a:rPr lang="en-US" sz="2800" smtClean="0"/>
              <a:t>Move to “back-up” meeting process</a:t>
            </a:r>
          </a:p>
          <a:p>
            <a:r>
              <a:rPr lang="en-US" sz="2800" smtClean="0"/>
              <a:t>Ask disorderly participants to leave</a:t>
            </a:r>
          </a:p>
          <a:p>
            <a:r>
              <a:rPr lang="en-US" sz="2800" smtClean="0"/>
              <a:t>State next steps; conclude the meeting</a:t>
            </a:r>
          </a:p>
        </p:txBody>
      </p:sp>
      <p:pic>
        <p:nvPicPr>
          <p:cNvPr id="92164" name="Picture 5" descr="puzzl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46106">
            <a:off x="7756525" y="388938"/>
            <a:ext cx="92392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5" descr="puzzle2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9363" y="33338"/>
            <a:ext cx="12382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9086315"/>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b="1" smtClean="0"/>
              <a:t>Keys to Consider</a:t>
            </a:r>
          </a:p>
        </p:txBody>
      </p:sp>
      <p:sp>
        <p:nvSpPr>
          <p:cNvPr id="93187" name="Content Placeholder 2"/>
          <p:cNvSpPr>
            <a:spLocks noGrp="1"/>
          </p:cNvSpPr>
          <p:nvPr>
            <p:ph idx="1"/>
          </p:nvPr>
        </p:nvSpPr>
        <p:spPr>
          <a:xfrm>
            <a:off x="457200" y="1371600"/>
            <a:ext cx="8229600" cy="4114800"/>
          </a:xfrm>
        </p:spPr>
        <p:txBody>
          <a:bodyPr/>
          <a:lstStyle/>
          <a:p>
            <a:r>
              <a:rPr lang="en-US" smtClean="0"/>
              <a:t>Learn from others</a:t>
            </a:r>
          </a:p>
          <a:p>
            <a:r>
              <a:rPr lang="en-US" smtClean="0"/>
              <a:t>Think about your likely participants</a:t>
            </a:r>
          </a:p>
          <a:p>
            <a:r>
              <a:rPr lang="en-US" smtClean="0"/>
              <a:t>Ensure clarity among sponsors/facilitator</a:t>
            </a:r>
          </a:p>
          <a:p>
            <a:r>
              <a:rPr lang="en-US" smtClean="0"/>
              <a:t>Inform and include</a:t>
            </a:r>
          </a:p>
          <a:p>
            <a:r>
              <a:rPr lang="en-US" smtClean="0"/>
              <a:t>Practice transparency</a:t>
            </a:r>
          </a:p>
          <a:p>
            <a:r>
              <a:rPr lang="en-US" smtClean="0"/>
              <a:t>Fit the process to the participants</a:t>
            </a:r>
          </a:p>
          <a:p>
            <a:r>
              <a:rPr lang="en-US" smtClean="0"/>
              <a:t>Prepare for “what if…”</a:t>
            </a:r>
          </a:p>
        </p:txBody>
      </p:sp>
      <p:pic>
        <p:nvPicPr>
          <p:cNvPr id="93188" name="Picture 5" descr="puzzl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846106">
            <a:off x="7756525" y="388938"/>
            <a:ext cx="92392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descr="puzzle2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5313" y="882650"/>
            <a:ext cx="12382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418191"/>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algn="l" defTabSz="912813"/>
            <a:r>
              <a:rPr lang="en-US" b="1" smtClean="0"/>
              <a:t>Sustainable Communities</a:t>
            </a:r>
            <a:r>
              <a:rPr lang="en-US" smtClean="0"/>
              <a:t/>
            </a:r>
            <a:br>
              <a:rPr lang="en-US" smtClean="0"/>
            </a:br>
            <a:r>
              <a:rPr lang="en-US" sz="2400" smtClean="0"/>
              <a:t>www.ca-ilg.org/sustainability </a:t>
            </a:r>
          </a:p>
        </p:txBody>
      </p:sp>
      <p:sp>
        <p:nvSpPr>
          <p:cNvPr id="3" name="Content Placeholder 2"/>
          <p:cNvSpPr>
            <a:spLocks noGrp="1"/>
          </p:cNvSpPr>
          <p:nvPr>
            <p:ph idx="1"/>
          </p:nvPr>
        </p:nvSpPr>
        <p:spPr>
          <a:xfrm>
            <a:off x="457200" y="1447800"/>
            <a:ext cx="8229600" cy="3810000"/>
          </a:xfrm>
        </p:spPr>
        <p:txBody>
          <a:bodyPr/>
          <a:lstStyle/>
          <a:p>
            <a:pPr marL="0" indent="0">
              <a:buFontTx/>
              <a:buNone/>
              <a:defRPr/>
            </a:pPr>
            <a:r>
              <a:rPr lang="en-US" sz="2800" b="1" dirty="0" smtClean="0"/>
              <a:t>Resources to</a:t>
            </a:r>
            <a:r>
              <a:rPr lang="en-US" sz="2800" dirty="0" smtClean="0"/>
              <a:t>:</a:t>
            </a:r>
          </a:p>
          <a:p>
            <a:pPr marL="0" indent="0">
              <a:buFontTx/>
              <a:buNone/>
              <a:defRPr/>
            </a:pPr>
            <a:endParaRPr lang="en-US" sz="800" dirty="0" smtClean="0"/>
          </a:p>
          <a:p>
            <a:pPr marL="342900">
              <a:buFont typeface="Arial" pitchFamily="34" charset="0"/>
              <a:buChar char="•"/>
              <a:defRPr/>
            </a:pPr>
            <a:r>
              <a:rPr lang="en-US" sz="2800" dirty="0" smtClean="0"/>
              <a:t>Understand land use and planning basics</a:t>
            </a:r>
          </a:p>
          <a:p>
            <a:pPr marL="0" indent="0">
              <a:buFontTx/>
              <a:buNone/>
              <a:defRPr/>
            </a:pPr>
            <a:endParaRPr lang="en-US" sz="800" dirty="0" smtClean="0"/>
          </a:p>
          <a:p>
            <a:pPr marL="342900">
              <a:defRPr/>
            </a:pPr>
            <a:r>
              <a:rPr lang="en-US" sz="2800" dirty="0" smtClean="0"/>
              <a:t>Learn about the benefits of healthy neighborhoods</a:t>
            </a:r>
          </a:p>
          <a:p>
            <a:pPr marL="0" indent="0">
              <a:buFontTx/>
              <a:buNone/>
              <a:defRPr/>
            </a:pPr>
            <a:endParaRPr lang="en-US" sz="800" dirty="0" smtClean="0"/>
          </a:p>
          <a:p>
            <a:pPr marL="342900">
              <a:defRPr/>
            </a:pPr>
            <a:r>
              <a:rPr lang="en-US" sz="2800" dirty="0" smtClean="0"/>
              <a:t>Learn about climate change, reducing greenhouse gas emissions &amp; saving energy</a:t>
            </a:r>
          </a:p>
          <a:p>
            <a:pPr marL="0" indent="0">
              <a:buFontTx/>
              <a:buNone/>
              <a:defRPr/>
            </a:pPr>
            <a:endParaRPr lang="en-US" sz="800" dirty="0" smtClean="0"/>
          </a:p>
          <a:p>
            <a:pPr marL="342900">
              <a:defRPr/>
            </a:pPr>
            <a:r>
              <a:rPr lang="en-US" sz="2800" dirty="0" smtClean="0"/>
              <a:t>Share sustainability best practices through peer-to-peer learning network (</a:t>
            </a:r>
            <a:r>
              <a:rPr lang="en-US" sz="2800" dirty="0" smtClean="0">
                <a:hlinkClick r:id="rId3"/>
              </a:rPr>
              <a:t>www.ca-ilg/scln</a:t>
            </a:r>
            <a:r>
              <a:rPr lang="en-US" sz="2800" dirty="0" smtClean="0"/>
              <a:t>) </a:t>
            </a:r>
          </a:p>
          <a:p>
            <a:pPr marL="342900">
              <a:defRPr/>
            </a:pPr>
            <a:endParaRPr lang="en-US" dirty="0"/>
          </a:p>
        </p:txBody>
      </p:sp>
      <p:pic>
        <p:nvPicPr>
          <p:cNvPr id="1638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81000"/>
            <a:ext cx="16764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767032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US" b="1" dirty="0" smtClean="0"/>
              <a:t>Resources</a:t>
            </a:r>
          </a:p>
        </p:txBody>
      </p:sp>
      <p:sp>
        <p:nvSpPr>
          <p:cNvPr id="3" name="Content Placeholder 2"/>
          <p:cNvSpPr>
            <a:spLocks noGrp="1"/>
          </p:cNvSpPr>
          <p:nvPr>
            <p:ph idx="1"/>
          </p:nvPr>
        </p:nvSpPr>
        <p:spPr>
          <a:xfrm>
            <a:off x="457200" y="1524000"/>
            <a:ext cx="8229600" cy="3962400"/>
          </a:xfrm>
        </p:spPr>
        <p:txBody>
          <a:bodyPr/>
          <a:lstStyle/>
          <a:p>
            <a:pPr marL="342900">
              <a:defRPr/>
            </a:pPr>
            <a:r>
              <a:rPr lang="en-US" sz="2400" dirty="0" smtClean="0"/>
              <a:t>See resources </a:t>
            </a:r>
            <a:r>
              <a:rPr lang="en-US" sz="2400" dirty="0"/>
              <a:t>and case stories to support the use of public engagement strategies to address difficult issues and situations</a:t>
            </a:r>
            <a:r>
              <a:rPr lang="en-US" sz="2400" dirty="0" smtClean="0"/>
              <a:t> </a:t>
            </a:r>
            <a:r>
              <a:rPr lang="en-US" sz="2400" dirty="0">
                <a:hlinkClick r:id="rId2"/>
              </a:rPr>
              <a:t>http://</a:t>
            </a:r>
            <a:r>
              <a:rPr lang="en-US" sz="2400" dirty="0" smtClean="0">
                <a:hlinkClick r:id="rId2"/>
              </a:rPr>
              <a:t>www.ca-ilg.org/difficult-situations-public-engagement</a:t>
            </a:r>
            <a:r>
              <a:rPr lang="en-US" sz="2400" dirty="0" smtClean="0"/>
              <a:t> </a:t>
            </a:r>
            <a:endParaRPr lang="en-US" sz="2400" b="1" dirty="0" smtClean="0"/>
          </a:p>
          <a:p>
            <a:pPr>
              <a:defRPr/>
            </a:pPr>
            <a:r>
              <a:rPr lang="en-US" sz="2400" dirty="0" smtClean="0"/>
              <a:t>See resources to promote civility </a:t>
            </a:r>
            <a:r>
              <a:rPr lang="en-US" sz="2400" dirty="0"/>
              <a:t>in </a:t>
            </a:r>
            <a:r>
              <a:rPr lang="en-US" sz="2400" dirty="0" smtClean="0"/>
              <a:t>public discourse </a:t>
            </a:r>
            <a:r>
              <a:rPr lang="en-US" sz="2400" dirty="0">
                <a:hlinkClick r:id="rId3"/>
              </a:rPr>
              <a:t>http://</a:t>
            </a:r>
            <a:r>
              <a:rPr lang="en-US" sz="2400" dirty="0" smtClean="0">
                <a:hlinkClick r:id="rId3"/>
              </a:rPr>
              <a:t>www.ca-ilg.org/document/promoting-civility-public-discourse</a:t>
            </a:r>
            <a:r>
              <a:rPr lang="en-US" sz="2400" dirty="0" smtClean="0"/>
              <a:t> </a:t>
            </a:r>
          </a:p>
          <a:p>
            <a:pPr marL="0">
              <a:spcBef>
                <a:spcPts val="0"/>
              </a:spcBef>
              <a:spcAft>
                <a:spcPts val="0"/>
              </a:spcAft>
              <a:defRPr/>
            </a:pPr>
            <a:r>
              <a:rPr lang="en-US" sz="2400" dirty="0" smtClean="0"/>
              <a:t>See strategies to deal with </a:t>
            </a:r>
            <a:r>
              <a:rPr lang="en-US" sz="2400" dirty="0"/>
              <a:t>emotional audiences </a:t>
            </a:r>
            <a:r>
              <a:rPr lang="en-US" sz="2400" dirty="0">
                <a:hlinkClick r:id="rId4"/>
              </a:rPr>
              <a:t>http://</a:t>
            </a:r>
            <a:r>
              <a:rPr lang="en-US" sz="2400" dirty="0" smtClean="0">
                <a:hlinkClick r:id="rId4"/>
              </a:rPr>
              <a:t>www.ca-ilg.org/document/dealing-emotional-audiences</a:t>
            </a:r>
            <a:r>
              <a:rPr lang="en-US" sz="2400" dirty="0" smtClean="0"/>
              <a:t> </a:t>
            </a:r>
            <a:endParaRPr lang="en-US" sz="2400" dirty="0"/>
          </a:p>
          <a:p>
            <a:pPr marL="0" indent="0">
              <a:buFontTx/>
              <a:buNone/>
              <a:defRPr/>
            </a:pPr>
            <a:endParaRPr lang="en-US" sz="2400" dirty="0" smtClean="0"/>
          </a:p>
        </p:txBody>
      </p:sp>
      <p:pic>
        <p:nvPicPr>
          <p:cNvPr id="94212" name="Picture 6" descr="puzzle4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66249">
            <a:off x="7218363" y="107950"/>
            <a:ext cx="971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5" descr="puzzle2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7163" y="179388"/>
            <a:ext cx="12382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1976940"/>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0"/>
            <a:ext cx="8229600" cy="1143000"/>
          </a:xfrm>
        </p:spPr>
        <p:txBody>
          <a:bodyPr/>
          <a:lstStyle/>
          <a:p>
            <a:r>
              <a:rPr lang="en-US" b="1" dirty="0"/>
              <a:t>Questions &amp; </a:t>
            </a:r>
            <a:r>
              <a:rPr lang="en-US" b="1" dirty="0" smtClean="0"/>
              <a:t>Answers</a:t>
            </a:r>
            <a:endParaRPr lang="en-US" b="1" dirty="0"/>
          </a:p>
        </p:txBody>
      </p:sp>
    </p:spTree>
    <p:extLst>
      <p:ext uri="{BB962C8B-B14F-4D97-AF65-F5344CB8AC3E}">
        <p14:creationId xmlns:p14="http://schemas.microsoft.com/office/powerpoint/2010/main" val="4282328547"/>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Next Webinar April 23</a:t>
            </a:r>
            <a:r>
              <a:rPr lang="en-US" sz="3600" b="1" baseline="30000" dirty="0" smtClean="0"/>
              <a:t>rd</a:t>
            </a:r>
            <a:r>
              <a:rPr lang="en-US" sz="3600" b="1" dirty="0" smtClean="0"/>
              <a:t/>
            </a:r>
            <a:br>
              <a:rPr lang="en-US" sz="3600" b="1" dirty="0" smtClean="0"/>
            </a:br>
            <a:r>
              <a:rPr lang="en-US" sz="3600" b="1" dirty="0" smtClean="0"/>
              <a:t> Register Now!</a:t>
            </a:r>
            <a:endParaRPr lang="en-US" sz="3600" b="1" dirty="0"/>
          </a:p>
        </p:txBody>
      </p:sp>
      <p:pic>
        <p:nvPicPr>
          <p:cNvPr id="3" name="Picture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1371600"/>
            <a:ext cx="3566858" cy="3891117"/>
          </a:xfrm>
          <a:prstGeom prst="rect">
            <a:avLst/>
          </a:prstGeom>
          <a:ln>
            <a:solidFill>
              <a:schemeClr val="tx1"/>
            </a:solidFill>
          </a:ln>
        </p:spPr>
      </p:pic>
      <p:sp>
        <p:nvSpPr>
          <p:cNvPr id="4" name="TextBox 3"/>
          <p:cNvSpPr txBox="1"/>
          <p:nvPr/>
        </p:nvSpPr>
        <p:spPr>
          <a:xfrm>
            <a:off x="1629002" y="5362545"/>
            <a:ext cx="5947654" cy="400110"/>
          </a:xfrm>
          <a:prstGeom prst="rect">
            <a:avLst/>
          </a:prstGeom>
          <a:noFill/>
        </p:spPr>
        <p:txBody>
          <a:bodyPr wrap="none" rtlCol="0">
            <a:spAutoFit/>
          </a:bodyPr>
          <a:lstStyle/>
          <a:p>
            <a:r>
              <a:rPr lang="en-US" sz="2000" dirty="0">
                <a:hlinkClick r:id="rId2"/>
              </a:rPr>
              <a:t>https://www1.gotomeeting.com/register/115319992</a:t>
            </a:r>
            <a:endParaRPr lang="en-US" sz="2000" dirty="0"/>
          </a:p>
        </p:txBody>
      </p:sp>
    </p:spTree>
    <p:extLst>
      <p:ext uri="{BB962C8B-B14F-4D97-AF65-F5344CB8AC3E}">
        <p14:creationId xmlns:p14="http://schemas.microsoft.com/office/powerpoint/2010/main" val="4223180093"/>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Featured Examples</a:t>
            </a:r>
            <a:endParaRPr lang="en-US" dirty="0"/>
          </a:p>
        </p:txBody>
      </p:sp>
      <p:sp>
        <p:nvSpPr>
          <p:cNvPr id="5" name="Content Placeholder 4"/>
          <p:cNvSpPr>
            <a:spLocks noGrp="1"/>
          </p:cNvSpPr>
          <p:nvPr>
            <p:ph sz="half" idx="1"/>
          </p:nvPr>
        </p:nvSpPr>
        <p:spPr/>
        <p:txBody>
          <a:bodyPr/>
          <a:lstStyle/>
          <a:p>
            <a:pPr marL="0" indent="0">
              <a:buNone/>
            </a:pPr>
            <a:r>
              <a:rPr lang="en-US" sz="3200" b="1" dirty="0" smtClean="0"/>
              <a:t>Brian Moura</a:t>
            </a:r>
          </a:p>
          <a:p>
            <a:r>
              <a:rPr lang="en-US" sz="3200" b="1" dirty="0" smtClean="0"/>
              <a:t>Location</a:t>
            </a:r>
            <a:r>
              <a:rPr lang="en-US" sz="3200" dirty="0" smtClean="0"/>
              <a:t>: City of San Carlos</a:t>
            </a:r>
          </a:p>
          <a:p>
            <a:r>
              <a:rPr lang="en-US" sz="3200" b="1" dirty="0" smtClean="0"/>
              <a:t>Topic</a:t>
            </a:r>
            <a:r>
              <a:rPr lang="en-US" sz="3200" dirty="0" smtClean="0"/>
              <a:t>: City’s green programs </a:t>
            </a:r>
            <a:endParaRPr lang="en-US" sz="3200" dirty="0"/>
          </a:p>
        </p:txBody>
      </p:sp>
      <p:sp>
        <p:nvSpPr>
          <p:cNvPr id="6" name="Content Placeholder 5"/>
          <p:cNvSpPr>
            <a:spLocks noGrp="1"/>
          </p:cNvSpPr>
          <p:nvPr>
            <p:ph sz="half" idx="2"/>
          </p:nvPr>
        </p:nvSpPr>
        <p:spPr/>
        <p:txBody>
          <a:bodyPr/>
          <a:lstStyle/>
          <a:p>
            <a:pPr marL="0" indent="0">
              <a:buNone/>
            </a:pPr>
            <a:r>
              <a:rPr lang="en-US" sz="3200" b="1" dirty="0" smtClean="0"/>
              <a:t>Susan Stuart Clark</a:t>
            </a:r>
          </a:p>
          <a:p>
            <a:pPr marL="457200" indent="-457200"/>
            <a:r>
              <a:rPr lang="en-US" sz="3200" b="1" dirty="0" smtClean="0"/>
              <a:t>Location</a:t>
            </a:r>
            <a:r>
              <a:rPr lang="en-US" sz="3200" dirty="0" smtClean="0"/>
              <a:t>: County of Marin</a:t>
            </a:r>
          </a:p>
          <a:p>
            <a:pPr marL="457200" indent="-457200"/>
            <a:r>
              <a:rPr lang="en-US" sz="3200" b="1" dirty="0" smtClean="0"/>
              <a:t>Topic</a:t>
            </a:r>
            <a:r>
              <a:rPr lang="en-US" sz="3200" dirty="0" smtClean="0"/>
              <a:t>: Pension Reform</a:t>
            </a:r>
            <a:endParaRPr lang="en-US" sz="3200" dirty="0"/>
          </a:p>
        </p:txBody>
      </p:sp>
    </p:spTree>
    <p:extLst>
      <p:ext uri="{BB962C8B-B14F-4D97-AF65-F5344CB8AC3E}">
        <p14:creationId xmlns:p14="http://schemas.microsoft.com/office/powerpoint/2010/main" val="247963465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a:xfrm>
            <a:off x="457200" y="2743200"/>
            <a:ext cx="8305800" cy="1295400"/>
          </a:xfrm>
        </p:spPr>
        <p:txBody>
          <a:bodyPr/>
          <a:lstStyle/>
          <a:p>
            <a:pPr eaLnBrk="1" hangingPunct="1">
              <a:defRPr/>
            </a:pPr>
            <a:r>
              <a:rPr lang="en-US" sz="3600" dirty="0">
                <a:solidFill>
                  <a:schemeClr val="tx1"/>
                </a:solidFill>
                <a:latin typeface="Arial" panose="020B0604020202020204" pitchFamily="34" charset="0"/>
                <a:cs typeface="Arial" panose="020B0604020202020204" pitchFamily="34" charset="0"/>
              </a:rPr>
              <a:t>Dealing with Deeply Held Concerns and Organized Opposition in Public Engagement Activities</a:t>
            </a:r>
            <a:r>
              <a:rPr lang="en-US" sz="4000" dirty="0" smtClean="0">
                <a:solidFill>
                  <a:schemeClr val="tx1"/>
                </a:solidFill>
                <a:latin typeface="Arial" panose="020B0604020202020204" pitchFamily="34" charset="0"/>
                <a:cs typeface="Arial" panose="020B0604020202020204" pitchFamily="34" charset="0"/>
              </a:rPr>
              <a:t/>
            </a:r>
            <a:br>
              <a:rPr lang="en-US" sz="4000" dirty="0" smtClean="0">
                <a:solidFill>
                  <a:schemeClr val="tx1"/>
                </a:solidFill>
                <a:latin typeface="Arial" panose="020B0604020202020204" pitchFamily="34" charset="0"/>
                <a:cs typeface="Arial" panose="020B0604020202020204" pitchFamily="34" charset="0"/>
              </a:rPr>
            </a:br>
            <a:r>
              <a:rPr lang="en-US" sz="3600" dirty="0" smtClean="0">
                <a:solidFill>
                  <a:schemeClr val="tx1"/>
                </a:solidFill>
                <a:latin typeface="Arial" panose="020B0604020202020204" pitchFamily="34" charset="0"/>
                <a:cs typeface="Arial" panose="020B0604020202020204" pitchFamily="34" charset="0"/>
              </a:rPr>
              <a:t/>
            </a:r>
            <a:br>
              <a:rPr lang="en-US" sz="3600" dirty="0" smtClean="0">
                <a:solidFill>
                  <a:schemeClr val="tx1"/>
                </a:solidFill>
                <a:latin typeface="Arial" panose="020B0604020202020204" pitchFamily="34" charset="0"/>
                <a:cs typeface="Arial" panose="020B0604020202020204" pitchFamily="34" charset="0"/>
              </a:rPr>
            </a:br>
            <a:endParaRPr lang="en-US" sz="3600" dirty="0" smtClean="0">
              <a:solidFill>
                <a:schemeClr val="tx1"/>
              </a:solidFill>
              <a:latin typeface="Arial" panose="020B0604020202020204" pitchFamily="34" charset="0"/>
              <a:cs typeface="Arial" panose="020B0604020202020204" pitchFamily="34" charset="0"/>
            </a:endParaRPr>
          </a:p>
        </p:txBody>
      </p:sp>
      <p:sp>
        <p:nvSpPr>
          <p:cNvPr id="31747" name="Rectangle 3"/>
          <p:cNvSpPr>
            <a:spLocks noGrp="1" noChangeArrowheads="1"/>
          </p:cNvSpPr>
          <p:nvPr>
            <p:ph type="subTitle" idx="1"/>
          </p:nvPr>
        </p:nvSpPr>
        <p:spPr>
          <a:xfrm>
            <a:off x="1828800" y="4343400"/>
            <a:ext cx="5638800" cy="1905000"/>
          </a:xfrm>
        </p:spPr>
        <p:txBody>
          <a:bodyPr/>
          <a:lstStyle/>
          <a:p>
            <a:pPr eaLnBrk="1" hangingPunct="1">
              <a:defRPr/>
            </a:pPr>
            <a:r>
              <a:rPr lang="en-US" sz="2800" b="1" dirty="0" smtClean="0">
                <a:latin typeface="Arial" panose="020B0604020202020204" pitchFamily="34" charset="0"/>
                <a:cs typeface="Arial" panose="020B0604020202020204" pitchFamily="34" charset="0"/>
              </a:rPr>
              <a:t>Brian Moura</a:t>
            </a:r>
          </a:p>
          <a:p>
            <a:pPr eaLnBrk="1" hangingPunct="1">
              <a:defRPr/>
            </a:pPr>
            <a:r>
              <a:rPr lang="en-US" sz="2400" b="1" dirty="0" smtClean="0">
                <a:latin typeface="Arial" panose="020B0604020202020204" pitchFamily="34" charset="0"/>
                <a:cs typeface="Arial" panose="020B0604020202020204" pitchFamily="34" charset="0"/>
              </a:rPr>
              <a:t>Assistant City Manager, San Carlos</a:t>
            </a:r>
          </a:p>
          <a:p>
            <a:pPr eaLnBrk="1" hangingPunct="1">
              <a:defRPr/>
            </a:pPr>
            <a:r>
              <a:rPr lang="en-US" sz="2400" b="1" dirty="0" smtClean="0">
                <a:latin typeface="Arial" panose="020B0604020202020204" pitchFamily="34" charset="0"/>
                <a:cs typeface="Arial" panose="020B0604020202020204" pitchFamily="34" charset="0"/>
                <a:hlinkClick r:id="rId3"/>
              </a:rPr>
              <a:t>bmoura@cityofsancarlos.org</a:t>
            </a:r>
            <a:r>
              <a:rPr lang="en-US" sz="2400" b="1" dirty="0" smtClean="0">
                <a:latin typeface="Arial" panose="020B0604020202020204" pitchFamily="34" charset="0"/>
                <a:cs typeface="Arial" panose="020B0604020202020204" pitchFamily="34" charset="0"/>
              </a:rPr>
              <a:t> </a:t>
            </a:r>
          </a:p>
          <a:p>
            <a:pPr eaLnBrk="1" hangingPunct="1">
              <a:defRPr/>
            </a:pPr>
            <a:r>
              <a:rPr lang="en-US" sz="2000" dirty="0" smtClean="0">
                <a:latin typeface="Arial" panose="020B0604020202020204" pitchFamily="34" charset="0"/>
                <a:cs typeface="Arial" panose="020B0604020202020204" pitchFamily="34" charset="0"/>
              </a:rPr>
              <a:t>March 13, 2013</a:t>
            </a:r>
          </a:p>
        </p:txBody>
      </p:sp>
    </p:spTree>
    <p:extLst>
      <p:ext uri="{BB962C8B-B14F-4D97-AF65-F5344CB8AC3E}">
        <p14:creationId xmlns:p14="http://schemas.microsoft.com/office/powerpoint/2010/main" val="25031506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rrowheads="1"/>
          </p:cNvSpPr>
          <p:nvPr>
            <p:ph type="title"/>
          </p:nvPr>
        </p:nvSpPr>
        <p:spPr>
          <a:xfrm>
            <a:off x="1676400" y="381000"/>
            <a:ext cx="7315200" cy="1219200"/>
          </a:xfrm>
        </p:spPr>
        <p:txBody>
          <a:bodyPr/>
          <a:lstStyle/>
          <a:p>
            <a:pPr eaLnBrk="1" hangingPunct="1">
              <a:defRPr/>
            </a:pPr>
            <a:r>
              <a:rPr lang="en-US" sz="3600" dirty="0" smtClean="0">
                <a:solidFill>
                  <a:schemeClr val="tx1"/>
                </a:solidFill>
                <a:latin typeface="Arial" panose="020B0604020202020204" pitchFamily="34" charset="0"/>
                <a:cs typeface="Arial" panose="020B0604020202020204" pitchFamily="34" charset="0"/>
              </a:rPr>
              <a:t>San Carlos &amp; Green Programs</a:t>
            </a:r>
          </a:p>
        </p:txBody>
      </p:sp>
      <p:sp>
        <p:nvSpPr>
          <p:cNvPr id="225283" name="Rectangle 3"/>
          <p:cNvSpPr>
            <a:spLocks noGrp="1" noChangeArrowheads="1"/>
          </p:cNvSpPr>
          <p:nvPr>
            <p:ph type="body" sz="half" idx="1"/>
          </p:nvPr>
        </p:nvSpPr>
        <p:spPr>
          <a:xfrm>
            <a:off x="457200" y="1752600"/>
            <a:ext cx="4419600" cy="4803775"/>
          </a:xfrm>
        </p:spPr>
        <p:txBody>
          <a:bodyPr/>
          <a:lstStyle/>
          <a:p>
            <a:pPr eaLnBrk="1" hangingPunct="1">
              <a:defRPr/>
            </a:pPr>
            <a:r>
              <a:rPr lang="en-US" sz="2200" b="1" dirty="0">
                <a:latin typeface="Arial" panose="020B0604020202020204" pitchFamily="34" charset="0"/>
                <a:cs typeface="Arial" panose="020B0604020202020204" pitchFamily="34" charset="0"/>
              </a:rPr>
              <a:t>Silicon Valley community</a:t>
            </a:r>
          </a:p>
          <a:p>
            <a:pPr lvl="1" eaLnBrk="1" hangingPunct="1">
              <a:defRPr/>
            </a:pPr>
            <a:r>
              <a:rPr lang="en-US" sz="2000" dirty="0">
                <a:latin typeface="Arial" panose="020B0604020202020204" pitchFamily="34" charset="0"/>
                <a:cs typeface="Arial" panose="020B0604020202020204" pitchFamily="34" charset="0"/>
              </a:rPr>
              <a:t>Population: 28,000</a:t>
            </a:r>
          </a:p>
          <a:p>
            <a:pPr lvl="1" eaLnBrk="1" hangingPunct="1">
              <a:defRPr/>
            </a:pPr>
            <a:r>
              <a:rPr lang="en-US" sz="2000" dirty="0">
                <a:latin typeface="Arial" panose="020B0604020202020204" pitchFamily="34" charset="0"/>
                <a:cs typeface="Arial" panose="020B0604020202020204" pitchFamily="34" charset="0"/>
              </a:rPr>
              <a:t>Highly Educated</a:t>
            </a:r>
          </a:p>
          <a:p>
            <a:pPr lvl="1" eaLnBrk="1" hangingPunct="1">
              <a:defRPr/>
            </a:pPr>
            <a:r>
              <a:rPr lang="en-US" sz="2000" dirty="0">
                <a:latin typeface="Arial" panose="020B0604020202020204" pitchFamily="34" charset="0"/>
                <a:cs typeface="Arial" panose="020B0604020202020204" pitchFamily="34" charset="0"/>
              </a:rPr>
              <a:t>High Income</a:t>
            </a:r>
          </a:p>
          <a:p>
            <a:pPr eaLnBrk="1" hangingPunct="1">
              <a:defRPr/>
            </a:pPr>
            <a:r>
              <a:rPr lang="en-US" sz="2000" b="1" dirty="0" smtClean="0">
                <a:latin typeface="Arial" panose="020B0604020202020204" pitchFamily="34" charset="0"/>
                <a:cs typeface="Arial" panose="020B0604020202020204" pitchFamily="34" charset="0"/>
              </a:rPr>
              <a:t>Environmental Program</a:t>
            </a:r>
          </a:p>
          <a:p>
            <a:pPr lvl="1" eaLnBrk="1" hangingPunct="1">
              <a:defRPr/>
            </a:pPr>
            <a:r>
              <a:rPr lang="en-US" sz="2000" dirty="0">
                <a:latin typeface="Arial" panose="020B0604020202020204" pitchFamily="34" charset="0"/>
                <a:cs typeface="Arial" panose="020B0604020202020204" pitchFamily="34" charset="0"/>
              </a:rPr>
              <a:t>Council requested broader City program in 2007 in response to resident interest</a:t>
            </a:r>
          </a:p>
          <a:p>
            <a:pPr lvl="1" eaLnBrk="1" hangingPunct="1">
              <a:defRPr/>
            </a:pPr>
            <a:r>
              <a:rPr lang="en-US" sz="2000" dirty="0">
                <a:latin typeface="Arial" panose="020B0604020202020204" pitchFamily="34" charset="0"/>
                <a:cs typeface="Arial" panose="020B0604020202020204" pitchFamily="34" charset="0"/>
              </a:rPr>
              <a:t>Partnering with other agencies to leverage results</a:t>
            </a:r>
          </a:p>
          <a:p>
            <a:pPr eaLnBrk="1" hangingPunct="1">
              <a:defRPr/>
            </a:pPr>
            <a:r>
              <a:rPr lang="en-US" sz="2000" b="1" dirty="0" smtClean="0">
                <a:latin typeface="Arial" panose="020B0604020202020204" pitchFamily="34" charset="0"/>
                <a:cs typeface="Arial" panose="020B0604020202020204" pitchFamily="34" charset="0"/>
              </a:rPr>
              <a:t>Outreach &amp; engagement – public &amp; business a priority</a:t>
            </a:r>
          </a:p>
          <a:p>
            <a:pPr lvl="1" eaLnBrk="1" hangingPunct="1">
              <a:defRPr/>
            </a:pPr>
            <a:r>
              <a:rPr lang="en-US" sz="2000" dirty="0">
                <a:latin typeface="Arial" panose="020B0604020202020204" pitchFamily="34" charset="0"/>
                <a:cs typeface="Arial" panose="020B0604020202020204" pitchFamily="34" charset="0"/>
              </a:rPr>
              <a:t>General Plan, Climate Action Plan, Polystyrene Ban</a:t>
            </a:r>
            <a:r>
              <a:rPr lang="en-US" sz="2000" dirty="0" smtClean="0">
                <a:latin typeface="Arial" panose="020B0604020202020204" pitchFamily="34" charset="0"/>
                <a:cs typeface="Arial" panose="020B0604020202020204" pitchFamily="34" charset="0"/>
              </a:rPr>
              <a:t>, others</a:t>
            </a:r>
            <a:endParaRPr lang="en-US" sz="2000" dirty="0">
              <a:latin typeface="Arial" panose="020B0604020202020204" pitchFamily="34" charset="0"/>
              <a:cs typeface="Arial" panose="020B0604020202020204" pitchFamily="34" charset="0"/>
            </a:endParaRPr>
          </a:p>
          <a:p>
            <a:pPr eaLnBrk="1" hangingPunct="1">
              <a:defRPr/>
            </a:pPr>
            <a:endParaRPr lang="en-US" sz="2800" dirty="0" smtClean="0"/>
          </a:p>
        </p:txBody>
      </p:sp>
      <p:sp>
        <p:nvSpPr>
          <p:cNvPr id="2" name="Content Placeholder 1"/>
          <p:cNvSpPr>
            <a:spLocks noGrp="1"/>
          </p:cNvSpPr>
          <p:nvPr>
            <p:ph sz="half" idx="2"/>
          </p:nvPr>
        </p:nvSpPr>
        <p:spPr/>
        <p:txBody>
          <a:bodyPr/>
          <a:lstStyle/>
          <a:p>
            <a:pPr>
              <a:defRPr/>
            </a:pPr>
            <a:endParaRPr lang="en-US" dirty="0"/>
          </a:p>
        </p:txBody>
      </p:sp>
      <p:pic>
        <p:nvPicPr>
          <p:cNvPr id="717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444750"/>
            <a:ext cx="2028825"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90961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rrowheads="1"/>
          </p:cNvSpPr>
          <p:nvPr>
            <p:ph type="title"/>
          </p:nvPr>
        </p:nvSpPr>
        <p:spPr>
          <a:xfrm>
            <a:off x="1447800" y="381000"/>
            <a:ext cx="7239000" cy="1066800"/>
          </a:xfrm>
        </p:spPr>
        <p:txBody>
          <a:bodyPr/>
          <a:lstStyle/>
          <a:p>
            <a:pPr eaLnBrk="1" hangingPunct="1">
              <a:defRPr/>
            </a:pPr>
            <a:r>
              <a:rPr lang="en-US" dirty="0" smtClean="0">
                <a:solidFill>
                  <a:schemeClr val="tx1"/>
                </a:solidFill>
                <a:latin typeface="Arial" panose="020B0604020202020204" pitchFamily="34" charset="0"/>
                <a:cs typeface="Arial" panose="020B0604020202020204" pitchFamily="34" charset="0"/>
              </a:rPr>
              <a:t>The Situation</a:t>
            </a:r>
          </a:p>
        </p:txBody>
      </p:sp>
      <p:sp>
        <p:nvSpPr>
          <p:cNvPr id="225283" name="Rectangle 3"/>
          <p:cNvSpPr>
            <a:spLocks noGrp="1" noChangeArrowheads="1"/>
          </p:cNvSpPr>
          <p:nvPr>
            <p:ph type="body" sz="half" idx="1"/>
          </p:nvPr>
        </p:nvSpPr>
        <p:spPr>
          <a:xfrm>
            <a:off x="457200" y="1752600"/>
            <a:ext cx="4419600" cy="4803775"/>
          </a:xfrm>
        </p:spPr>
        <p:txBody>
          <a:bodyPr/>
          <a:lstStyle/>
          <a:p>
            <a:pPr eaLnBrk="1" hangingPunct="1">
              <a:defRPr/>
            </a:pPr>
            <a:r>
              <a:rPr lang="en-US" sz="2400" b="1" dirty="0" smtClean="0">
                <a:latin typeface="Arial" panose="020B0604020202020204" pitchFamily="34" charset="0"/>
                <a:cs typeface="Arial" panose="020B0604020202020204" pitchFamily="34" charset="0"/>
              </a:rPr>
              <a:t>Public Comment Item</a:t>
            </a:r>
            <a:endParaRPr lang="en-US" sz="2400" b="1" dirty="0">
              <a:latin typeface="Arial" panose="020B0604020202020204" pitchFamily="34" charset="0"/>
              <a:cs typeface="Arial" panose="020B0604020202020204" pitchFamily="34" charset="0"/>
            </a:endParaRPr>
          </a:p>
          <a:p>
            <a:pPr lvl="1" eaLnBrk="1" hangingPunct="1">
              <a:defRPr/>
            </a:pPr>
            <a:r>
              <a:rPr lang="en-US" sz="2000" dirty="0" smtClean="0">
                <a:latin typeface="Arial" panose="020B0604020202020204" pitchFamily="34" charset="0"/>
                <a:cs typeface="Arial" panose="020B0604020202020204" pitchFamily="34" charset="0"/>
              </a:rPr>
              <a:t>Agendize for discussion</a:t>
            </a:r>
            <a:endParaRPr lang="en-US" sz="2000" dirty="0">
              <a:latin typeface="Arial" panose="020B0604020202020204" pitchFamily="34" charset="0"/>
              <a:cs typeface="Arial" panose="020B0604020202020204" pitchFamily="34" charset="0"/>
            </a:endParaRPr>
          </a:p>
          <a:p>
            <a:pPr lvl="1" eaLnBrk="1" hangingPunct="1">
              <a:defRPr/>
            </a:pPr>
            <a:r>
              <a:rPr lang="en-US" sz="2000" dirty="0">
                <a:latin typeface="Arial" panose="020B0604020202020204" pitchFamily="34" charset="0"/>
                <a:cs typeface="Arial" panose="020B0604020202020204" pitchFamily="34" charset="0"/>
              </a:rPr>
              <a:t>Report on what you learned</a:t>
            </a:r>
          </a:p>
          <a:p>
            <a:pPr eaLnBrk="1" hangingPunct="1">
              <a:defRPr/>
            </a:pPr>
            <a:r>
              <a:rPr lang="en-US" sz="2400" b="1" dirty="0" smtClean="0">
                <a:latin typeface="Arial" panose="020B0604020202020204" pitchFamily="34" charset="0"/>
                <a:cs typeface="Arial" panose="020B0604020202020204" pitchFamily="34" charset="0"/>
              </a:rPr>
              <a:t>Issues Raised </a:t>
            </a:r>
          </a:p>
          <a:p>
            <a:pPr lvl="1" eaLnBrk="1" hangingPunct="1">
              <a:defRPr/>
            </a:pPr>
            <a:r>
              <a:rPr lang="en-US" sz="2000" dirty="0" smtClean="0">
                <a:latin typeface="Arial" panose="020B0604020202020204" pitchFamily="34" charset="0"/>
                <a:cs typeface="Arial" panose="020B0604020202020204" pitchFamily="34" charset="0"/>
              </a:rPr>
              <a:t>City membership in ICLEI</a:t>
            </a:r>
          </a:p>
          <a:p>
            <a:pPr lvl="1" eaLnBrk="1" hangingPunct="1">
              <a:defRPr/>
            </a:pPr>
            <a:r>
              <a:rPr lang="en-US" sz="2000" dirty="0" smtClean="0">
                <a:latin typeface="Arial" panose="020B0604020202020204" pitchFamily="34" charset="0"/>
                <a:cs typeface="Arial" panose="020B0604020202020204" pitchFamily="34" charset="0"/>
              </a:rPr>
              <a:t>UN Agenda 21 was a treaty</a:t>
            </a:r>
          </a:p>
          <a:p>
            <a:pPr lvl="1" eaLnBrk="1" hangingPunct="1">
              <a:defRPr/>
            </a:pPr>
            <a:r>
              <a:rPr lang="en-US" sz="2000" dirty="0" smtClean="0">
                <a:latin typeface="Arial" panose="020B0604020202020204" pitchFamily="34" charset="0"/>
                <a:cs typeface="Arial" panose="020B0604020202020204" pitchFamily="34" charset="0"/>
              </a:rPr>
              <a:t>Ranch </a:t>
            </a:r>
            <a:r>
              <a:rPr lang="en-US" sz="2000" dirty="0">
                <a:latin typeface="Arial" panose="020B0604020202020204" pitchFamily="34" charset="0"/>
                <a:cs typeface="Arial" panose="020B0604020202020204" pitchFamily="34" charset="0"/>
              </a:rPr>
              <a:t>zoning in Siskiyou </a:t>
            </a:r>
            <a:r>
              <a:rPr lang="en-US" sz="2000" dirty="0" smtClean="0">
                <a:latin typeface="Arial" panose="020B0604020202020204" pitchFamily="34" charset="0"/>
                <a:cs typeface="Arial" panose="020B0604020202020204" pitchFamily="34" charset="0"/>
              </a:rPr>
              <a:t>County &amp; future beef shortage</a:t>
            </a:r>
            <a:endParaRPr lang="en-US" sz="2000" dirty="0">
              <a:latin typeface="Arial" panose="020B0604020202020204" pitchFamily="34" charset="0"/>
              <a:cs typeface="Arial" panose="020B0604020202020204" pitchFamily="34" charset="0"/>
            </a:endParaRPr>
          </a:p>
          <a:p>
            <a:pPr lvl="1" eaLnBrk="1" hangingPunct="1">
              <a:defRPr/>
            </a:pPr>
            <a:r>
              <a:rPr lang="en-US" sz="2000" dirty="0">
                <a:latin typeface="Arial" panose="020B0604020202020204" pitchFamily="34" charset="0"/>
                <a:cs typeface="Arial" panose="020B0604020202020204" pitchFamily="34" charset="0"/>
              </a:rPr>
              <a:t>Coastal Commission </a:t>
            </a:r>
            <a:r>
              <a:rPr lang="en-US" sz="2000" dirty="0" smtClean="0">
                <a:latin typeface="Arial" panose="020B0604020202020204" pitchFamily="34" charset="0"/>
                <a:cs typeface="Arial" panose="020B0604020202020204" pitchFamily="34" charset="0"/>
              </a:rPr>
              <a:t>permits</a:t>
            </a:r>
          </a:p>
          <a:p>
            <a:pPr lvl="1" eaLnBrk="1" hangingPunct="1">
              <a:defRPr/>
            </a:pPr>
            <a:r>
              <a:rPr lang="en-US" sz="2000" dirty="0" smtClean="0">
                <a:latin typeface="Arial" panose="020B0604020202020204" pitchFamily="34" charset="0"/>
                <a:cs typeface="Arial" panose="020B0604020202020204" pitchFamily="34" charset="0"/>
              </a:rPr>
              <a:t>San Jose’s ABAG membership </a:t>
            </a:r>
          </a:p>
          <a:p>
            <a:pPr eaLnBrk="1" hangingPunct="1">
              <a:defRPr/>
            </a:pPr>
            <a:r>
              <a:rPr lang="en-US" sz="2400" b="1" dirty="0">
                <a:latin typeface="Arial" panose="020B0604020202020204" pitchFamily="34" charset="0"/>
                <a:cs typeface="Arial" panose="020B0604020202020204" pitchFamily="34" charset="0"/>
              </a:rPr>
              <a:t>Placed on Future Agenda</a:t>
            </a:r>
          </a:p>
          <a:p>
            <a:pPr marL="0" indent="0" eaLnBrk="1" hangingPunct="1">
              <a:buFont typeface="Wingdings" pitchFamily="2" charset="2"/>
              <a:buNone/>
              <a:defRPr/>
            </a:pPr>
            <a:endParaRPr lang="en-US" sz="2800" dirty="0" smtClean="0"/>
          </a:p>
        </p:txBody>
      </p:sp>
      <p:pic>
        <p:nvPicPr>
          <p:cNvPr id="9220" name="Picture 6" descr="Agenda 21 Cover.gif"/>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827713" y="2895600"/>
            <a:ext cx="2184400" cy="2819400"/>
          </a:xfrm>
          <a:noFill/>
          <a:extLst>
            <a:ext uri="{909E8E84-426E-40DD-AFC4-6F175D3DCCD1}">
              <a14:hiddenFill xmlns:a14="http://schemas.microsoft.com/office/drawing/2010/main">
                <a:solidFill>
                  <a:srgbClr val="FFFFFF"/>
                </a:solidFill>
              </a14:hiddenFill>
            </a:ext>
          </a:extLst>
        </p:spPr>
      </p:pic>
      <p:pic>
        <p:nvPicPr>
          <p:cNvPr id="92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981200"/>
            <a:ext cx="11906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07558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rrowheads="1"/>
          </p:cNvSpPr>
          <p:nvPr>
            <p:ph type="title"/>
          </p:nvPr>
        </p:nvSpPr>
        <p:spPr>
          <a:xfrm>
            <a:off x="1447800" y="381000"/>
            <a:ext cx="7239000" cy="1066800"/>
          </a:xfrm>
        </p:spPr>
        <p:txBody>
          <a:bodyPr/>
          <a:lstStyle/>
          <a:p>
            <a:pPr eaLnBrk="1" hangingPunct="1">
              <a:defRPr/>
            </a:pPr>
            <a:r>
              <a:rPr lang="en-US" dirty="0" smtClean="0">
                <a:solidFill>
                  <a:schemeClr val="tx1"/>
                </a:solidFill>
                <a:latin typeface="Arial" panose="020B0604020202020204" pitchFamily="34" charset="0"/>
                <a:cs typeface="Arial" panose="020B0604020202020204" pitchFamily="34" charset="0"/>
              </a:rPr>
              <a:t>How It Was Handled</a:t>
            </a:r>
          </a:p>
        </p:txBody>
      </p:sp>
      <p:sp>
        <p:nvSpPr>
          <p:cNvPr id="225283" name="Rectangle 3"/>
          <p:cNvSpPr>
            <a:spLocks noGrp="1" noChangeArrowheads="1"/>
          </p:cNvSpPr>
          <p:nvPr>
            <p:ph type="body" sz="half" idx="1"/>
          </p:nvPr>
        </p:nvSpPr>
        <p:spPr>
          <a:xfrm>
            <a:off x="457200" y="1598613"/>
            <a:ext cx="4419600" cy="4803775"/>
          </a:xfrm>
        </p:spPr>
        <p:txBody>
          <a:bodyPr/>
          <a:lstStyle/>
          <a:p>
            <a:pPr marL="457200" indent="-457200" eaLnBrk="1" hangingPunct="1">
              <a:buFont typeface="+mj-lt"/>
              <a:buAutoNum type="arabicPeriod"/>
              <a:defRPr/>
            </a:pPr>
            <a:r>
              <a:rPr lang="en-US" sz="2400" b="1" dirty="0">
                <a:latin typeface="Arial" panose="020B0604020202020204" pitchFamily="34" charset="0"/>
                <a:cs typeface="Arial" panose="020B0604020202020204" pitchFamily="34" charset="0"/>
              </a:rPr>
              <a:t>City’s Green Programs</a:t>
            </a:r>
          </a:p>
          <a:p>
            <a:pPr lvl="1" eaLnBrk="1" hangingPunct="1">
              <a:defRPr/>
            </a:pPr>
            <a:r>
              <a:rPr lang="en-US" sz="2000" dirty="0">
                <a:latin typeface="Arial" panose="020B0604020202020204" pitchFamily="34" charset="0"/>
                <a:cs typeface="Arial" panose="020B0604020202020204" pitchFamily="34" charset="0"/>
              </a:rPr>
              <a:t>State mandates &amp; regs</a:t>
            </a:r>
          </a:p>
          <a:p>
            <a:pPr lvl="1" eaLnBrk="1" hangingPunct="1">
              <a:defRPr/>
            </a:pPr>
            <a:r>
              <a:rPr lang="en-US" sz="2000" dirty="0">
                <a:latin typeface="Arial" panose="020B0604020202020204" pitchFamily="34" charset="0"/>
                <a:cs typeface="Arial" panose="020B0604020202020204" pitchFamily="34" charset="0"/>
              </a:rPr>
              <a:t>Council actions to expand</a:t>
            </a:r>
          </a:p>
          <a:p>
            <a:pPr lvl="1" eaLnBrk="1" hangingPunct="1">
              <a:defRPr/>
            </a:pPr>
            <a:r>
              <a:rPr lang="en-US" sz="2000" dirty="0">
                <a:latin typeface="Arial" panose="020B0604020202020204" pitchFamily="34" charset="0"/>
                <a:cs typeface="Arial" panose="020B0604020202020204" pitchFamily="34" charset="0"/>
              </a:rPr>
              <a:t>Partners: Climate Task Force, SC Green, Beacon Award</a:t>
            </a:r>
          </a:p>
          <a:p>
            <a:pPr lvl="1" eaLnBrk="1" hangingPunct="1">
              <a:defRPr/>
            </a:pPr>
            <a:r>
              <a:rPr lang="en-US" sz="2000" dirty="0">
                <a:latin typeface="Arial" panose="020B0604020202020204" pitchFamily="34" charset="0"/>
                <a:cs typeface="Arial" panose="020B0604020202020204" pitchFamily="34" charset="0"/>
              </a:rPr>
              <a:t>UN and ICLEI are not factors</a:t>
            </a:r>
          </a:p>
          <a:p>
            <a:pPr marL="457200" indent="-457200" eaLnBrk="1" hangingPunct="1">
              <a:buFont typeface="+mj-lt"/>
              <a:buAutoNum type="arabicPeriod"/>
              <a:defRPr/>
            </a:pPr>
            <a:r>
              <a:rPr lang="en-US" sz="2400" b="1" dirty="0" smtClean="0">
                <a:latin typeface="Arial" panose="020B0604020202020204" pitchFamily="34" charset="0"/>
                <a:cs typeface="Arial" panose="020B0604020202020204" pitchFamily="34" charset="0"/>
              </a:rPr>
              <a:t>Outline the Issues</a:t>
            </a:r>
            <a:endParaRPr lang="en-US" sz="2400" b="1" dirty="0">
              <a:latin typeface="Arial" panose="020B0604020202020204" pitchFamily="34" charset="0"/>
              <a:cs typeface="Arial" panose="020B0604020202020204" pitchFamily="34" charset="0"/>
            </a:endParaRPr>
          </a:p>
          <a:p>
            <a:pPr lvl="1" eaLnBrk="1" hangingPunct="1">
              <a:defRPr/>
            </a:pPr>
            <a:r>
              <a:rPr lang="en-US" sz="2000" dirty="0" smtClean="0">
                <a:latin typeface="Arial" panose="020B0604020202020204" pitchFamily="34" charset="0"/>
                <a:cs typeface="Arial" panose="020B0604020202020204" pitchFamily="34" charset="0"/>
              </a:rPr>
              <a:t>Transcript of agenda request</a:t>
            </a:r>
            <a:endParaRPr lang="en-US" sz="2000" dirty="0">
              <a:latin typeface="Arial" panose="020B0604020202020204" pitchFamily="34" charset="0"/>
              <a:cs typeface="Arial" panose="020B0604020202020204" pitchFamily="34" charset="0"/>
            </a:endParaRPr>
          </a:p>
          <a:p>
            <a:pPr marL="457200" indent="-457200" eaLnBrk="1" hangingPunct="1">
              <a:buFont typeface="+mj-lt"/>
              <a:buAutoNum type="arabicPeriod"/>
              <a:defRPr/>
            </a:pPr>
            <a:r>
              <a:rPr lang="en-US" sz="2400" b="1" dirty="0" smtClean="0">
                <a:latin typeface="Arial" panose="020B0604020202020204" pitchFamily="34" charset="0"/>
                <a:cs typeface="Arial" panose="020B0604020202020204" pitchFamily="34" charset="0"/>
              </a:rPr>
              <a:t>Analysis &amp; Options</a:t>
            </a:r>
          </a:p>
          <a:p>
            <a:pPr lvl="1" eaLnBrk="1" hangingPunct="1">
              <a:defRPr/>
            </a:pPr>
            <a:r>
              <a:rPr lang="en-US" sz="2000" dirty="0" smtClean="0">
                <a:latin typeface="Arial" panose="020B0604020202020204" pitchFamily="34" charset="0"/>
                <a:cs typeface="Arial" panose="020B0604020202020204" pitchFamily="34" charset="0"/>
              </a:rPr>
              <a:t>Reported what we learned</a:t>
            </a:r>
          </a:p>
          <a:p>
            <a:pPr lvl="1" eaLnBrk="1" hangingPunct="1">
              <a:defRPr/>
            </a:pPr>
            <a:r>
              <a:rPr lang="en-US" sz="2000" dirty="0" smtClean="0">
                <a:latin typeface="Arial" panose="020B0604020202020204" pitchFamily="34" charset="0"/>
                <a:cs typeface="Arial" panose="020B0604020202020204" pitchFamily="34" charset="0"/>
              </a:rPr>
              <a:t>Offered next step for each one</a:t>
            </a:r>
          </a:p>
          <a:p>
            <a:pPr marL="457200" indent="-457200" eaLnBrk="1" hangingPunct="1">
              <a:buFont typeface="+mj-lt"/>
              <a:buAutoNum type="arabicPeriod"/>
              <a:defRPr/>
            </a:pPr>
            <a:r>
              <a:rPr lang="en-US" sz="2400" b="1" dirty="0">
                <a:latin typeface="Arial" panose="020B0604020202020204" pitchFamily="34" charset="0"/>
                <a:cs typeface="Arial" panose="020B0604020202020204" pitchFamily="34" charset="0"/>
              </a:rPr>
              <a:t>City Council reaffirmed </a:t>
            </a:r>
            <a:endParaRPr lang="en-US" sz="2400" b="1" dirty="0" smtClean="0">
              <a:latin typeface="Arial" panose="020B0604020202020204" pitchFamily="34" charset="0"/>
              <a:cs typeface="Arial" panose="020B0604020202020204" pitchFamily="34" charset="0"/>
            </a:endParaRPr>
          </a:p>
          <a:p>
            <a:pPr marL="857250" lvl="1" indent="-457200" eaLnBrk="1" hangingPunct="1">
              <a:defRPr/>
            </a:pPr>
            <a:r>
              <a:rPr lang="en-US" sz="2000" dirty="0">
                <a:latin typeface="Arial" panose="020B0604020202020204" pitchFamily="34" charset="0"/>
                <a:cs typeface="Arial" panose="020B0604020202020204" pitchFamily="34" charset="0"/>
              </a:rPr>
              <a:t>Green Progs &amp; ICLEI</a:t>
            </a:r>
          </a:p>
          <a:p>
            <a:pPr eaLnBrk="1" hangingPunct="1">
              <a:defRPr/>
            </a:pPr>
            <a:endParaRPr lang="en-US" sz="2400" dirty="0">
              <a:latin typeface="Arial" panose="020B0604020202020204" pitchFamily="34" charset="0"/>
              <a:cs typeface="Arial" panose="020B0604020202020204" pitchFamily="34" charset="0"/>
            </a:endParaRPr>
          </a:p>
          <a:p>
            <a:pPr marL="0" indent="0" eaLnBrk="1" hangingPunct="1">
              <a:buFont typeface="Wingdings" pitchFamily="2" charset="2"/>
              <a:buNone/>
              <a:defRPr/>
            </a:pPr>
            <a:endParaRPr lang="en-US" sz="2800" dirty="0" smtClean="0"/>
          </a:p>
        </p:txBody>
      </p:sp>
      <p:pic>
        <p:nvPicPr>
          <p:cNvPr id="11268"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791200" y="1676400"/>
            <a:ext cx="2095500" cy="24193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191000"/>
            <a:ext cx="3390900"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0403531"/>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eam">
  <a:themeElements>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tream">
  <a:themeElements>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Custom 1">
      <a:dk1>
        <a:sysClr val="windowText" lastClr="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TotalTime>
  <Words>1361</Words>
  <Application>Microsoft Office PowerPoint</Application>
  <PresentationFormat>On-screen Show (4:3)</PresentationFormat>
  <Paragraphs>246</Paragraphs>
  <Slides>42</Slides>
  <Notes>12</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42</vt:i4>
      </vt:variant>
    </vt:vector>
  </HeadingPairs>
  <TitlesOfParts>
    <vt:vector size="48" baseType="lpstr">
      <vt:lpstr>Custom Design</vt:lpstr>
      <vt:lpstr>Stream</vt:lpstr>
      <vt:lpstr>1_Stream</vt:lpstr>
      <vt:lpstr>1_Custom Design</vt:lpstr>
      <vt:lpstr>Office Theme</vt:lpstr>
      <vt:lpstr>Photo Editor Photo</vt:lpstr>
      <vt:lpstr>  Dealing with Deeply Held Concerns and Organized Opposition in Public Engagement Activities  </vt:lpstr>
      <vt:lpstr>Speakers  Brian Moura, Assistant City Manager, San Carlos “San Carlos Addresses Controversy over Climate Planning and Action”   Susan Stuart Clark, Director, Common Knowledge “Marin County Addresses Pension Reform and Controversy”  Presider  Christal Love Lazard, Program Coordinator, Public Engagement Program, Institute for Local Government   </vt:lpstr>
      <vt:lpstr>PowerPoint Presentation</vt:lpstr>
      <vt:lpstr>Sustainable Communities www.ca-ilg.org/sustainability </vt:lpstr>
      <vt:lpstr>Featured Examples</vt:lpstr>
      <vt:lpstr>Dealing with Deeply Held Concerns and Organized Opposition in Public Engagement Activities  </vt:lpstr>
      <vt:lpstr>San Carlos &amp; Green Programs</vt:lpstr>
      <vt:lpstr>The Situation</vt:lpstr>
      <vt:lpstr>How It Was Handled</vt:lpstr>
      <vt:lpstr>Closing Thoughts &amp; Advice</vt:lpstr>
      <vt:lpstr>References</vt:lpstr>
      <vt:lpstr>PowerPoint Presentation</vt:lpstr>
      <vt:lpstr>PowerPoint Presentation</vt:lpstr>
      <vt:lpstr>PowerPoint Presentation</vt:lpstr>
      <vt:lpstr>The Situation</vt:lpstr>
      <vt:lpstr>PowerPoint Presentation</vt:lpstr>
      <vt:lpstr>Essential Pre-Planning</vt:lpstr>
      <vt:lpstr>Invite and Info in Multiple Formats</vt:lpstr>
      <vt:lpstr>PowerPoint Presentation</vt:lpstr>
      <vt:lpstr>PowerPoint Presentation</vt:lpstr>
      <vt:lpstr>Extra Preparation</vt:lpstr>
      <vt:lpstr>Large Turnout for Evening Forum</vt:lpstr>
      <vt:lpstr>Mixed Knowledge on the Topic</vt:lpstr>
      <vt:lpstr>Panel and Audience Questions</vt:lpstr>
      <vt:lpstr>Implementation</vt:lpstr>
      <vt:lpstr>PowerPoint Presentation</vt:lpstr>
      <vt:lpstr>PowerPoint Presentation</vt:lpstr>
      <vt:lpstr>Feedback from the public</vt:lpstr>
      <vt:lpstr>PowerPoint Presentation</vt:lpstr>
      <vt:lpstr>Responding to Contested Views and Values in Public Engagement Processes  </vt:lpstr>
      <vt:lpstr>Purpose: To develop  your capacity to design and implement public engagement processes with the greatest chance of success when there are strongly contested views and values.</vt:lpstr>
      <vt:lpstr>Participants May Have Strongly Held Views About: </vt:lpstr>
      <vt:lpstr>Think About Your Likely Participants </vt:lpstr>
      <vt:lpstr>Plan, Prepare, and Provide Information</vt:lpstr>
      <vt:lpstr>Design an Appropriate Process</vt:lpstr>
      <vt:lpstr>Manage Public Engagement Meetings Transparently</vt:lpstr>
      <vt:lpstr> Responding to Negative, Challenging or Emotionally Presented Comments</vt:lpstr>
      <vt:lpstr>Take Steps if Participant Behavior is Disruptive</vt:lpstr>
      <vt:lpstr>Keys to Consider</vt:lpstr>
      <vt:lpstr>Resources</vt:lpstr>
      <vt:lpstr>Questions &amp; Answers</vt:lpstr>
      <vt:lpstr>Next Webinar April 23rd  Register Now!</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Speakers Kathy Millison, City Manager, Santa Rosa Santa Rosa addresses controversy over the occupy movement in Santa Rosa  Brian Moura, Assistant City Manager, San Carlos San Carlos addresses controversy over climate planning and action   Susan Stuart Clark, Director, Common Knowledge Marin County addresses pension reform and controversy  Presider Terry Amsler, Program Director, Public Engagement Program, Institute for Local Government</dc:title>
  <dc:creator>sbowley</dc:creator>
  <cp:lastModifiedBy>Christal Love</cp:lastModifiedBy>
  <cp:revision>19</cp:revision>
  <dcterms:created xsi:type="dcterms:W3CDTF">2013-01-11T18:28:02Z</dcterms:created>
  <dcterms:modified xsi:type="dcterms:W3CDTF">2013-03-13T16:01:43Z</dcterms:modified>
</cp:coreProperties>
</file>