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sldIdLst>
    <p:sldId id="256" r:id="rId2"/>
    <p:sldId id="271" r:id="rId3"/>
    <p:sldId id="275" r:id="rId4"/>
    <p:sldId id="276" r:id="rId5"/>
    <p:sldId id="266" r:id="rId6"/>
    <p:sldId id="278" r:id="rId7"/>
    <p:sldId id="279" r:id="rId8"/>
    <p:sldId id="282" r:id="rId9"/>
    <p:sldId id="283" r:id="rId10"/>
    <p:sldId id="284" r:id="rId11"/>
    <p:sldId id="290" r:id="rId12"/>
    <p:sldId id="285" r:id="rId13"/>
    <p:sldId id="286" r:id="rId14"/>
    <p:sldId id="287" r:id="rId15"/>
    <p:sldId id="288" r:id="rId16"/>
    <p:sldId id="280" r:id="rId17"/>
    <p:sldId id="28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15" autoAdjust="0"/>
  </p:normalViewPr>
  <p:slideViewPr>
    <p:cSldViewPr>
      <p:cViewPr varScale="1">
        <p:scale>
          <a:sx n="91" d="100"/>
          <a:sy n="91" d="100"/>
        </p:scale>
        <p:origin x="-5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CCB31-7A21-4F84-96A7-A2C2AF7146A8}" type="doc">
      <dgm:prSet loTypeId="urn:microsoft.com/office/officeart/2005/8/layout/hierarchy4" loCatId="relationship" qsTypeId="urn:microsoft.com/office/officeart/2005/8/quickstyle/simple1" qsCatId="simple" csTypeId="urn:microsoft.com/office/officeart/2005/8/colors/accent0_3" csCatId="mainScheme" phldr="1"/>
      <dgm:spPr/>
      <dgm:t>
        <a:bodyPr/>
        <a:lstStyle/>
        <a:p>
          <a:endParaRPr lang="en-US"/>
        </a:p>
      </dgm:t>
    </dgm:pt>
    <dgm:pt modelId="{62E7F610-B014-4661-B94E-35AB2504A611}">
      <dgm:prSet phldrT="[Text]"/>
      <dgm:spPr/>
      <dgm:t>
        <a:bodyPr/>
        <a:lstStyle/>
        <a:p>
          <a:r>
            <a:rPr lang="en-US" dirty="0" smtClean="0"/>
            <a:t>Social and Tech Tools to Enhance Meetings</a:t>
          </a:r>
          <a:endParaRPr lang="en-US" dirty="0"/>
        </a:p>
      </dgm:t>
    </dgm:pt>
    <dgm:pt modelId="{916C2A0B-2AF0-4523-8E99-5C4FD66C818C}" type="parTrans" cxnId="{71463E37-42E4-4642-A65A-9EF38A6DF462}">
      <dgm:prSet/>
      <dgm:spPr/>
      <dgm:t>
        <a:bodyPr/>
        <a:lstStyle/>
        <a:p>
          <a:endParaRPr lang="en-US"/>
        </a:p>
      </dgm:t>
    </dgm:pt>
    <dgm:pt modelId="{56A7BC1A-159E-404E-86EE-B0B89414CA3D}" type="sibTrans" cxnId="{71463E37-42E4-4642-A65A-9EF38A6DF462}">
      <dgm:prSet/>
      <dgm:spPr/>
      <dgm:t>
        <a:bodyPr/>
        <a:lstStyle/>
        <a:p>
          <a:endParaRPr lang="en-US"/>
        </a:p>
      </dgm:t>
    </dgm:pt>
    <dgm:pt modelId="{FBF196C0-E456-4D4B-A2FC-8F42E99ED8DB}">
      <dgm:prSet phldrT="[Text]"/>
      <dgm:spPr/>
      <dgm:t>
        <a:bodyPr/>
        <a:lstStyle/>
        <a:p>
          <a:r>
            <a:rPr lang="en-US" dirty="0" smtClean="0"/>
            <a:t>Communication Systems and Practices</a:t>
          </a:r>
          <a:endParaRPr lang="en-US" dirty="0"/>
        </a:p>
      </dgm:t>
    </dgm:pt>
    <dgm:pt modelId="{37888C51-E855-48A8-8B94-3DC95311083D}" type="parTrans" cxnId="{F9E4E428-1146-4465-A075-5374088A9FF0}">
      <dgm:prSet/>
      <dgm:spPr/>
      <dgm:t>
        <a:bodyPr/>
        <a:lstStyle/>
        <a:p>
          <a:endParaRPr lang="en-US"/>
        </a:p>
      </dgm:t>
    </dgm:pt>
    <dgm:pt modelId="{3A5D10AE-4FB8-4DCF-AADC-E6CC122680BB}" type="sibTrans" cxnId="{F9E4E428-1146-4465-A075-5374088A9FF0}">
      <dgm:prSet/>
      <dgm:spPr/>
      <dgm:t>
        <a:bodyPr/>
        <a:lstStyle/>
        <a:p>
          <a:endParaRPr lang="en-US"/>
        </a:p>
      </dgm:t>
    </dgm:pt>
    <dgm:pt modelId="{F1C91F76-5C6F-4D56-8A0E-12321CE5A750}">
      <dgm:prSet phldrT="[Text]"/>
      <dgm:spPr/>
      <dgm:t>
        <a:bodyPr/>
        <a:lstStyle/>
        <a:p>
          <a:r>
            <a:rPr lang="en-US" dirty="0" smtClean="0"/>
            <a:t>Good Government = Good Communication</a:t>
          </a:r>
          <a:endParaRPr lang="en-US" dirty="0"/>
        </a:p>
      </dgm:t>
    </dgm:pt>
    <dgm:pt modelId="{2C6F970A-4E3B-4A22-99E3-2C950452ED3A}" type="parTrans" cxnId="{E28B7D82-CDB5-44A6-9968-E4E47D74E994}">
      <dgm:prSet/>
      <dgm:spPr/>
      <dgm:t>
        <a:bodyPr/>
        <a:lstStyle/>
        <a:p>
          <a:endParaRPr lang="en-US"/>
        </a:p>
      </dgm:t>
    </dgm:pt>
    <dgm:pt modelId="{B5843F8C-ADA0-4532-BAD2-99B55D950ED2}" type="sibTrans" cxnId="{E28B7D82-CDB5-44A6-9968-E4E47D74E994}">
      <dgm:prSet/>
      <dgm:spPr/>
      <dgm:t>
        <a:bodyPr/>
        <a:lstStyle/>
        <a:p>
          <a:endParaRPr lang="en-US"/>
        </a:p>
      </dgm:t>
    </dgm:pt>
    <dgm:pt modelId="{8C914340-301D-4376-8CC3-DDC093D3FEEF}" type="pres">
      <dgm:prSet presAssocID="{E73CCB31-7A21-4F84-96A7-A2C2AF7146A8}" presName="Name0" presStyleCnt="0">
        <dgm:presLayoutVars>
          <dgm:chPref val="1"/>
          <dgm:dir/>
          <dgm:animOne val="branch"/>
          <dgm:animLvl val="lvl"/>
          <dgm:resizeHandles/>
        </dgm:presLayoutVars>
      </dgm:prSet>
      <dgm:spPr/>
      <dgm:t>
        <a:bodyPr/>
        <a:lstStyle/>
        <a:p>
          <a:endParaRPr lang="en-US"/>
        </a:p>
      </dgm:t>
    </dgm:pt>
    <dgm:pt modelId="{00E5475E-05C0-4319-A1E1-9748A86944B0}" type="pres">
      <dgm:prSet presAssocID="{62E7F610-B014-4661-B94E-35AB2504A611}" presName="vertOne" presStyleCnt="0"/>
      <dgm:spPr/>
    </dgm:pt>
    <dgm:pt modelId="{C781D41B-0614-4B43-9AE1-2E0893D264AB}" type="pres">
      <dgm:prSet presAssocID="{62E7F610-B014-4661-B94E-35AB2504A611}" presName="txOne" presStyleLbl="node0" presStyleIdx="0" presStyleCnt="1" custScaleX="42549" custLinFactNeighborX="0" custLinFactNeighborY="57817">
        <dgm:presLayoutVars>
          <dgm:chPref val="3"/>
        </dgm:presLayoutVars>
      </dgm:prSet>
      <dgm:spPr/>
      <dgm:t>
        <a:bodyPr/>
        <a:lstStyle/>
        <a:p>
          <a:endParaRPr lang="en-US"/>
        </a:p>
      </dgm:t>
    </dgm:pt>
    <dgm:pt modelId="{CE6352E7-44C3-49A5-9685-69B54CA0DBF1}" type="pres">
      <dgm:prSet presAssocID="{62E7F610-B014-4661-B94E-35AB2504A611}" presName="parTransOne" presStyleCnt="0"/>
      <dgm:spPr/>
    </dgm:pt>
    <dgm:pt modelId="{E75BCD3C-F372-4FA4-8653-8A41AF8BD2DA}" type="pres">
      <dgm:prSet presAssocID="{62E7F610-B014-4661-B94E-35AB2504A611}" presName="horzOne" presStyleCnt="0"/>
      <dgm:spPr/>
    </dgm:pt>
    <dgm:pt modelId="{6BD9E043-2614-4FFA-B2C7-9977D8DADCD2}" type="pres">
      <dgm:prSet presAssocID="{FBF196C0-E456-4D4B-A2FC-8F42E99ED8DB}" presName="vertTwo" presStyleCnt="0"/>
      <dgm:spPr/>
    </dgm:pt>
    <dgm:pt modelId="{1DD5260C-08A6-4866-9B91-E03C24F99624}" type="pres">
      <dgm:prSet presAssocID="{FBF196C0-E456-4D4B-A2FC-8F42E99ED8DB}" presName="txTwo" presStyleLbl="node2" presStyleIdx="0" presStyleCnt="1" custScaleX="68505" custScaleY="94349">
        <dgm:presLayoutVars>
          <dgm:chPref val="3"/>
        </dgm:presLayoutVars>
      </dgm:prSet>
      <dgm:spPr/>
      <dgm:t>
        <a:bodyPr/>
        <a:lstStyle/>
        <a:p>
          <a:endParaRPr lang="en-US"/>
        </a:p>
      </dgm:t>
    </dgm:pt>
    <dgm:pt modelId="{976708E6-B30F-46FA-8834-30413D3397AF}" type="pres">
      <dgm:prSet presAssocID="{FBF196C0-E456-4D4B-A2FC-8F42E99ED8DB}" presName="parTransTwo" presStyleCnt="0"/>
      <dgm:spPr/>
    </dgm:pt>
    <dgm:pt modelId="{8488F13B-190C-4963-BD78-F993702C74DC}" type="pres">
      <dgm:prSet presAssocID="{FBF196C0-E456-4D4B-A2FC-8F42E99ED8DB}" presName="horzTwo" presStyleCnt="0"/>
      <dgm:spPr/>
    </dgm:pt>
    <dgm:pt modelId="{527D0CD8-A11B-49B0-9F6C-98507E1AD0EF}" type="pres">
      <dgm:prSet presAssocID="{F1C91F76-5C6F-4D56-8A0E-12321CE5A750}" presName="vertThree" presStyleCnt="0"/>
      <dgm:spPr/>
    </dgm:pt>
    <dgm:pt modelId="{1699B70C-A431-48B1-914B-AE19AF3B9ED2}" type="pres">
      <dgm:prSet presAssocID="{F1C91F76-5C6F-4D56-8A0E-12321CE5A750}" presName="txThree" presStyleLbl="node3" presStyleIdx="0" presStyleCnt="1" custScaleX="562193" custLinFactNeighborX="50093" custLinFactNeighborY="-9982">
        <dgm:presLayoutVars>
          <dgm:chPref val="3"/>
        </dgm:presLayoutVars>
      </dgm:prSet>
      <dgm:spPr/>
      <dgm:t>
        <a:bodyPr/>
        <a:lstStyle/>
        <a:p>
          <a:endParaRPr lang="en-US"/>
        </a:p>
      </dgm:t>
    </dgm:pt>
    <dgm:pt modelId="{1B3BBC47-4615-4F4C-9300-9BF7C3DF21C2}" type="pres">
      <dgm:prSet presAssocID="{F1C91F76-5C6F-4D56-8A0E-12321CE5A750}" presName="horzThree" presStyleCnt="0"/>
      <dgm:spPr/>
    </dgm:pt>
  </dgm:ptLst>
  <dgm:cxnLst>
    <dgm:cxn modelId="{C0550960-B5F8-4A69-9B56-02621AE67663}" type="presOf" srcId="{F1C91F76-5C6F-4D56-8A0E-12321CE5A750}" destId="{1699B70C-A431-48B1-914B-AE19AF3B9ED2}" srcOrd="0" destOrd="0" presId="urn:microsoft.com/office/officeart/2005/8/layout/hierarchy4"/>
    <dgm:cxn modelId="{46EAE6AE-15D5-4DFD-BC97-B22F01CD2FDD}" type="presOf" srcId="{62E7F610-B014-4661-B94E-35AB2504A611}" destId="{C781D41B-0614-4B43-9AE1-2E0893D264AB}" srcOrd="0" destOrd="0" presId="urn:microsoft.com/office/officeart/2005/8/layout/hierarchy4"/>
    <dgm:cxn modelId="{E28B7D82-CDB5-44A6-9968-E4E47D74E994}" srcId="{FBF196C0-E456-4D4B-A2FC-8F42E99ED8DB}" destId="{F1C91F76-5C6F-4D56-8A0E-12321CE5A750}" srcOrd="0" destOrd="0" parTransId="{2C6F970A-4E3B-4A22-99E3-2C950452ED3A}" sibTransId="{B5843F8C-ADA0-4532-BAD2-99B55D950ED2}"/>
    <dgm:cxn modelId="{F9E4E428-1146-4465-A075-5374088A9FF0}" srcId="{62E7F610-B014-4661-B94E-35AB2504A611}" destId="{FBF196C0-E456-4D4B-A2FC-8F42E99ED8DB}" srcOrd="0" destOrd="0" parTransId="{37888C51-E855-48A8-8B94-3DC95311083D}" sibTransId="{3A5D10AE-4FB8-4DCF-AADC-E6CC122680BB}"/>
    <dgm:cxn modelId="{741E6B05-F0DB-4C01-BCBE-FA19DCFDE4BA}" type="presOf" srcId="{E73CCB31-7A21-4F84-96A7-A2C2AF7146A8}" destId="{8C914340-301D-4376-8CC3-DDC093D3FEEF}" srcOrd="0" destOrd="0" presId="urn:microsoft.com/office/officeart/2005/8/layout/hierarchy4"/>
    <dgm:cxn modelId="{ED7D9791-B9F4-4DEE-8703-DEC6BAF803C6}" type="presOf" srcId="{FBF196C0-E456-4D4B-A2FC-8F42E99ED8DB}" destId="{1DD5260C-08A6-4866-9B91-E03C24F99624}" srcOrd="0" destOrd="0" presId="urn:microsoft.com/office/officeart/2005/8/layout/hierarchy4"/>
    <dgm:cxn modelId="{71463E37-42E4-4642-A65A-9EF38A6DF462}" srcId="{E73CCB31-7A21-4F84-96A7-A2C2AF7146A8}" destId="{62E7F610-B014-4661-B94E-35AB2504A611}" srcOrd="0" destOrd="0" parTransId="{916C2A0B-2AF0-4523-8E99-5C4FD66C818C}" sibTransId="{56A7BC1A-159E-404E-86EE-B0B89414CA3D}"/>
    <dgm:cxn modelId="{2A265A32-93A7-4CBD-89B3-15A4028CE6EA}" type="presParOf" srcId="{8C914340-301D-4376-8CC3-DDC093D3FEEF}" destId="{00E5475E-05C0-4319-A1E1-9748A86944B0}" srcOrd="0" destOrd="0" presId="urn:microsoft.com/office/officeart/2005/8/layout/hierarchy4"/>
    <dgm:cxn modelId="{D182D668-B5B3-4232-92EF-21E1D7578CF7}" type="presParOf" srcId="{00E5475E-05C0-4319-A1E1-9748A86944B0}" destId="{C781D41B-0614-4B43-9AE1-2E0893D264AB}" srcOrd="0" destOrd="0" presId="urn:microsoft.com/office/officeart/2005/8/layout/hierarchy4"/>
    <dgm:cxn modelId="{6FA3C316-DE02-479A-8C7B-21CA0F1062F6}" type="presParOf" srcId="{00E5475E-05C0-4319-A1E1-9748A86944B0}" destId="{CE6352E7-44C3-49A5-9685-69B54CA0DBF1}" srcOrd="1" destOrd="0" presId="urn:microsoft.com/office/officeart/2005/8/layout/hierarchy4"/>
    <dgm:cxn modelId="{8C7144A0-4DD8-4BC5-BE6B-5F5CEAE93C58}" type="presParOf" srcId="{00E5475E-05C0-4319-A1E1-9748A86944B0}" destId="{E75BCD3C-F372-4FA4-8653-8A41AF8BD2DA}" srcOrd="2" destOrd="0" presId="urn:microsoft.com/office/officeart/2005/8/layout/hierarchy4"/>
    <dgm:cxn modelId="{879C154C-2C01-4CD7-8BAF-C8CB2449B70E}" type="presParOf" srcId="{E75BCD3C-F372-4FA4-8653-8A41AF8BD2DA}" destId="{6BD9E043-2614-4FFA-B2C7-9977D8DADCD2}" srcOrd="0" destOrd="0" presId="urn:microsoft.com/office/officeart/2005/8/layout/hierarchy4"/>
    <dgm:cxn modelId="{E88B0647-FBD4-4B17-97E2-AD8DA212E283}" type="presParOf" srcId="{6BD9E043-2614-4FFA-B2C7-9977D8DADCD2}" destId="{1DD5260C-08A6-4866-9B91-E03C24F99624}" srcOrd="0" destOrd="0" presId="urn:microsoft.com/office/officeart/2005/8/layout/hierarchy4"/>
    <dgm:cxn modelId="{4763AB0B-59C5-4EF9-995D-DB2C9854D353}" type="presParOf" srcId="{6BD9E043-2614-4FFA-B2C7-9977D8DADCD2}" destId="{976708E6-B30F-46FA-8834-30413D3397AF}" srcOrd="1" destOrd="0" presId="urn:microsoft.com/office/officeart/2005/8/layout/hierarchy4"/>
    <dgm:cxn modelId="{4637BD8A-8892-457D-92E5-09AB323E816A}" type="presParOf" srcId="{6BD9E043-2614-4FFA-B2C7-9977D8DADCD2}" destId="{8488F13B-190C-4963-BD78-F993702C74DC}" srcOrd="2" destOrd="0" presId="urn:microsoft.com/office/officeart/2005/8/layout/hierarchy4"/>
    <dgm:cxn modelId="{07DC19A0-87C7-44FE-87AC-D7D1A594E97E}" type="presParOf" srcId="{8488F13B-190C-4963-BD78-F993702C74DC}" destId="{527D0CD8-A11B-49B0-9F6C-98507E1AD0EF}" srcOrd="0" destOrd="0" presId="urn:microsoft.com/office/officeart/2005/8/layout/hierarchy4"/>
    <dgm:cxn modelId="{68AB2D1F-9FBC-4AD9-8C4A-81E2F908EBB5}" type="presParOf" srcId="{527D0CD8-A11B-49B0-9F6C-98507E1AD0EF}" destId="{1699B70C-A431-48B1-914B-AE19AF3B9ED2}" srcOrd="0" destOrd="0" presId="urn:microsoft.com/office/officeart/2005/8/layout/hierarchy4"/>
    <dgm:cxn modelId="{82CFCCAD-1E79-4339-87BF-783B56F060FA}" type="presParOf" srcId="{527D0CD8-A11B-49B0-9F6C-98507E1AD0EF}" destId="{1B3BBC47-4615-4F4C-9300-9BF7C3DF21C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3A7A0E-B4D9-4876-BE69-A6F80DB7FBDF}"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en-US"/>
        </a:p>
      </dgm:t>
    </dgm:pt>
    <dgm:pt modelId="{4D5E719D-4C5D-4DBF-9B76-838FDB452D00}">
      <dgm:prSet phldrT="[Text]" custT="1"/>
      <dgm:spPr/>
      <dgm:t>
        <a:bodyPr/>
        <a:lstStyle/>
        <a:p>
          <a:pPr algn="ctr"/>
          <a:r>
            <a:rPr lang="en-US" sz="1600" dirty="0" smtClean="0"/>
            <a:t>Info</a:t>
          </a:r>
        </a:p>
        <a:p>
          <a:pPr algn="ctr"/>
          <a:r>
            <a:rPr lang="en-US" sz="1600" dirty="0" smtClean="0"/>
            <a:t>Better Decisions</a:t>
          </a:r>
          <a:endParaRPr lang="en-US" sz="900" dirty="0"/>
        </a:p>
      </dgm:t>
    </dgm:pt>
    <dgm:pt modelId="{7957EE81-0FC0-4444-BA7C-A27588937D5B}" type="parTrans" cxnId="{E032ED74-9780-48A3-A4B3-C61424BC478F}">
      <dgm:prSet/>
      <dgm:spPr/>
      <dgm:t>
        <a:bodyPr/>
        <a:lstStyle/>
        <a:p>
          <a:endParaRPr lang="en-US"/>
        </a:p>
      </dgm:t>
    </dgm:pt>
    <dgm:pt modelId="{B0829C4A-96BF-4B3F-AAEE-019CFCA2614E}" type="sibTrans" cxnId="{E032ED74-9780-48A3-A4B3-C61424BC478F}">
      <dgm:prSet/>
      <dgm:spPr/>
      <dgm:t>
        <a:bodyPr/>
        <a:lstStyle/>
        <a:p>
          <a:endParaRPr lang="en-US"/>
        </a:p>
      </dgm:t>
    </dgm:pt>
    <dgm:pt modelId="{60AF4812-5A9F-4544-91D7-46385CF3C7CA}">
      <dgm:prSet phldrT="[Text]" custT="1"/>
      <dgm:spPr/>
      <dgm:t>
        <a:bodyPr/>
        <a:lstStyle/>
        <a:p>
          <a:r>
            <a:rPr lang="en-US" sz="1600" dirty="0" smtClean="0"/>
            <a:t>Outreach</a:t>
          </a:r>
        </a:p>
        <a:p>
          <a:r>
            <a:rPr lang="en-US" sz="1600" dirty="0" smtClean="0"/>
            <a:t>Transparency</a:t>
          </a:r>
        </a:p>
        <a:p>
          <a:r>
            <a:rPr lang="en-US" sz="1600" dirty="0" smtClean="0"/>
            <a:t>Participation</a:t>
          </a:r>
          <a:endParaRPr lang="en-US" sz="1600" dirty="0"/>
        </a:p>
      </dgm:t>
    </dgm:pt>
    <dgm:pt modelId="{52836879-A394-4779-A660-7D8A176F8EA4}" type="parTrans" cxnId="{58DA2272-B81F-4688-BAFF-50ED81E86B08}">
      <dgm:prSet/>
      <dgm:spPr/>
      <dgm:t>
        <a:bodyPr/>
        <a:lstStyle/>
        <a:p>
          <a:endParaRPr lang="en-US"/>
        </a:p>
      </dgm:t>
    </dgm:pt>
    <dgm:pt modelId="{DCDADBFF-68CA-4E81-A95A-50C7BDFD9457}" type="sibTrans" cxnId="{58DA2272-B81F-4688-BAFF-50ED81E86B08}">
      <dgm:prSet/>
      <dgm:spPr/>
      <dgm:t>
        <a:bodyPr/>
        <a:lstStyle/>
        <a:p>
          <a:endParaRPr lang="en-US"/>
        </a:p>
      </dgm:t>
    </dgm:pt>
    <dgm:pt modelId="{F18DBEBE-DBF8-4C53-83A9-D8F177D5F338}">
      <dgm:prSet phldrT="[Text]"/>
      <dgm:spPr/>
      <dgm:t>
        <a:bodyPr/>
        <a:lstStyle/>
        <a:p>
          <a:r>
            <a:rPr lang="en-US" dirty="0" smtClean="0"/>
            <a:t>Discourse</a:t>
          </a:r>
        </a:p>
        <a:p>
          <a:r>
            <a:rPr lang="en-US" dirty="0" smtClean="0"/>
            <a:t>Engagement</a:t>
          </a:r>
          <a:endParaRPr lang="en-US" dirty="0"/>
        </a:p>
      </dgm:t>
    </dgm:pt>
    <dgm:pt modelId="{89A8E0B5-0D86-4307-B499-436D48EF8108}" type="parTrans" cxnId="{87D01E57-863D-4C3B-AD96-2EED071E9A68}">
      <dgm:prSet/>
      <dgm:spPr/>
      <dgm:t>
        <a:bodyPr/>
        <a:lstStyle/>
        <a:p>
          <a:endParaRPr lang="en-US"/>
        </a:p>
      </dgm:t>
    </dgm:pt>
    <dgm:pt modelId="{4232E162-0C15-4B10-B0A2-2E1086196A6D}" type="sibTrans" cxnId="{87D01E57-863D-4C3B-AD96-2EED071E9A68}">
      <dgm:prSet/>
      <dgm:spPr/>
      <dgm:t>
        <a:bodyPr/>
        <a:lstStyle/>
        <a:p>
          <a:endParaRPr lang="en-US"/>
        </a:p>
      </dgm:t>
    </dgm:pt>
    <dgm:pt modelId="{E9E3DD01-B9B9-44A0-B7A7-9FAA627817C7}">
      <dgm:prSet phldrT="[Text]" custT="1"/>
      <dgm:spPr/>
      <dgm:t>
        <a:bodyPr/>
        <a:lstStyle/>
        <a:p>
          <a:r>
            <a:rPr lang="en-US" sz="2800" b="1" dirty="0" smtClean="0"/>
            <a:t>Trust in Government</a:t>
          </a:r>
          <a:endParaRPr lang="en-US" sz="2800" b="1" dirty="0"/>
        </a:p>
      </dgm:t>
    </dgm:pt>
    <dgm:pt modelId="{CBC09C67-50E5-451C-8DDA-BED11A5F9676}" type="parTrans" cxnId="{4F4095CD-DA2C-4577-ABFC-95D15CEA4555}">
      <dgm:prSet/>
      <dgm:spPr/>
      <dgm:t>
        <a:bodyPr/>
        <a:lstStyle/>
        <a:p>
          <a:endParaRPr lang="en-US"/>
        </a:p>
      </dgm:t>
    </dgm:pt>
    <dgm:pt modelId="{6986B9CF-2CB4-4CC2-8318-087494E48E13}" type="sibTrans" cxnId="{4F4095CD-DA2C-4577-ABFC-95D15CEA4555}">
      <dgm:prSet/>
      <dgm:spPr/>
      <dgm:t>
        <a:bodyPr/>
        <a:lstStyle/>
        <a:p>
          <a:endParaRPr lang="en-US"/>
        </a:p>
      </dgm:t>
    </dgm:pt>
    <dgm:pt modelId="{45ED0ED5-B0E7-4580-91FB-ECE0657C6BF9}">
      <dgm:prSet/>
      <dgm:spPr/>
      <dgm:t>
        <a:bodyPr/>
        <a:lstStyle/>
        <a:p>
          <a:pPr algn="l"/>
          <a:endParaRPr lang="en-US" sz="700"/>
        </a:p>
      </dgm:t>
    </dgm:pt>
    <dgm:pt modelId="{4C684835-096C-48E1-A241-6EFC5410034B}" type="parTrans" cxnId="{202A575A-3C76-42BC-B55C-21F7F4F1CA6B}">
      <dgm:prSet/>
      <dgm:spPr/>
      <dgm:t>
        <a:bodyPr/>
        <a:lstStyle/>
        <a:p>
          <a:endParaRPr lang="en-US"/>
        </a:p>
      </dgm:t>
    </dgm:pt>
    <dgm:pt modelId="{EA10EC80-C2FF-4F6B-BE55-46C8F7519C2D}" type="sibTrans" cxnId="{202A575A-3C76-42BC-B55C-21F7F4F1CA6B}">
      <dgm:prSet/>
      <dgm:spPr/>
      <dgm:t>
        <a:bodyPr/>
        <a:lstStyle/>
        <a:p>
          <a:endParaRPr lang="en-US"/>
        </a:p>
      </dgm:t>
    </dgm:pt>
    <dgm:pt modelId="{EB3FC98E-F6E0-46B9-8845-2ACF47301034}" type="pres">
      <dgm:prSet presAssocID="{003A7A0E-B4D9-4876-BE69-A6F80DB7FBDF}" presName="Name0" presStyleCnt="0">
        <dgm:presLayoutVars>
          <dgm:chMax val="4"/>
          <dgm:resizeHandles val="exact"/>
        </dgm:presLayoutVars>
      </dgm:prSet>
      <dgm:spPr/>
      <dgm:t>
        <a:bodyPr/>
        <a:lstStyle/>
        <a:p>
          <a:endParaRPr lang="en-US"/>
        </a:p>
      </dgm:t>
    </dgm:pt>
    <dgm:pt modelId="{1774D130-5B29-425D-9C55-612F934EA172}" type="pres">
      <dgm:prSet presAssocID="{003A7A0E-B4D9-4876-BE69-A6F80DB7FBDF}" presName="ellipse" presStyleLbl="trBgShp" presStyleIdx="0" presStyleCnt="1"/>
      <dgm:spPr/>
    </dgm:pt>
    <dgm:pt modelId="{1D44AE5C-CBEB-4F47-AD82-9E9A3AC7CFCE}" type="pres">
      <dgm:prSet presAssocID="{003A7A0E-B4D9-4876-BE69-A6F80DB7FBDF}" presName="arrow1" presStyleLbl="fgShp" presStyleIdx="0" presStyleCnt="1" custScaleX="130158" custScaleY="283513" custLinFactNeighborX="44444" custLinFactNeighborY="15656"/>
      <dgm:spPr/>
    </dgm:pt>
    <dgm:pt modelId="{6B53AFFC-D6C1-454A-87D5-6FBD7EB1E5A1}" type="pres">
      <dgm:prSet presAssocID="{003A7A0E-B4D9-4876-BE69-A6F80DB7FBDF}" presName="rectangle" presStyleLbl="revTx" presStyleIdx="0" presStyleCnt="1" custLinFactNeighborX="9987" custLinFactNeighborY="83413">
        <dgm:presLayoutVars>
          <dgm:bulletEnabled val="1"/>
        </dgm:presLayoutVars>
      </dgm:prSet>
      <dgm:spPr/>
      <dgm:t>
        <a:bodyPr/>
        <a:lstStyle/>
        <a:p>
          <a:endParaRPr lang="en-US"/>
        </a:p>
      </dgm:t>
    </dgm:pt>
    <dgm:pt modelId="{C362AC24-EA1A-4DC1-8954-F4C7C87237C9}" type="pres">
      <dgm:prSet presAssocID="{60AF4812-5A9F-4544-91D7-46385CF3C7CA}" presName="item1" presStyleLbl="node1" presStyleIdx="0" presStyleCnt="3" custScaleX="197619" custScaleY="157567" custLinFactNeighborX="4282" custLinFactNeighborY="-20471">
        <dgm:presLayoutVars>
          <dgm:bulletEnabled val="1"/>
        </dgm:presLayoutVars>
      </dgm:prSet>
      <dgm:spPr/>
      <dgm:t>
        <a:bodyPr/>
        <a:lstStyle/>
        <a:p>
          <a:endParaRPr lang="en-US"/>
        </a:p>
      </dgm:t>
    </dgm:pt>
    <dgm:pt modelId="{B0FC6A63-2458-4254-AB2A-35E508617776}" type="pres">
      <dgm:prSet presAssocID="{F18DBEBE-DBF8-4C53-83A9-D8F177D5F338}" presName="item2" presStyleLbl="node1" presStyleIdx="1" presStyleCnt="3" custScaleX="193652" custScaleY="179366" custLinFactNeighborX="-29321" custLinFactNeighborY="-53597">
        <dgm:presLayoutVars>
          <dgm:bulletEnabled val="1"/>
        </dgm:presLayoutVars>
      </dgm:prSet>
      <dgm:spPr/>
      <dgm:t>
        <a:bodyPr/>
        <a:lstStyle/>
        <a:p>
          <a:endParaRPr lang="en-US"/>
        </a:p>
      </dgm:t>
    </dgm:pt>
    <dgm:pt modelId="{E60AE541-15EB-4FD5-AECB-48C6DBD2918A}" type="pres">
      <dgm:prSet presAssocID="{E9E3DD01-B9B9-44A0-B7A7-9FAA627817C7}" presName="item3" presStyleLbl="node1" presStyleIdx="2" presStyleCnt="3" custScaleX="193334" custScaleY="165083" custLinFactNeighborX="42901" custLinFactNeighborY="-52434">
        <dgm:presLayoutVars>
          <dgm:bulletEnabled val="1"/>
        </dgm:presLayoutVars>
      </dgm:prSet>
      <dgm:spPr/>
      <dgm:t>
        <a:bodyPr/>
        <a:lstStyle/>
        <a:p>
          <a:endParaRPr lang="en-US"/>
        </a:p>
      </dgm:t>
    </dgm:pt>
    <dgm:pt modelId="{2082A57C-2F88-4CE1-9F17-7D952B7BF830}" type="pres">
      <dgm:prSet presAssocID="{003A7A0E-B4D9-4876-BE69-A6F80DB7FBDF}" presName="funnel" presStyleLbl="trAlignAcc1" presStyleIdx="0" presStyleCnt="1" custScaleX="129856" custScaleY="53061" custLinFactNeighborX="5367" custLinFactNeighborY="23873"/>
      <dgm:spPr/>
    </dgm:pt>
  </dgm:ptLst>
  <dgm:cxnLst>
    <dgm:cxn modelId="{202A575A-3C76-42BC-B55C-21F7F4F1CA6B}" srcId="{4D5E719D-4C5D-4DBF-9B76-838FDB452D00}" destId="{45ED0ED5-B0E7-4580-91FB-ECE0657C6BF9}" srcOrd="0" destOrd="0" parTransId="{4C684835-096C-48E1-A241-6EFC5410034B}" sibTransId="{EA10EC80-C2FF-4F6B-BE55-46C8F7519C2D}"/>
    <dgm:cxn modelId="{1F2F382E-1373-4002-8EFB-4C90B2589C3A}" type="presOf" srcId="{E9E3DD01-B9B9-44A0-B7A7-9FAA627817C7}" destId="{6B53AFFC-D6C1-454A-87D5-6FBD7EB1E5A1}" srcOrd="0" destOrd="0" presId="urn:microsoft.com/office/officeart/2005/8/layout/funnel1"/>
    <dgm:cxn modelId="{4F4095CD-DA2C-4577-ABFC-95D15CEA4555}" srcId="{003A7A0E-B4D9-4876-BE69-A6F80DB7FBDF}" destId="{E9E3DD01-B9B9-44A0-B7A7-9FAA627817C7}" srcOrd="3" destOrd="0" parTransId="{CBC09C67-50E5-451C-8DDA-BED11A5F9676}" sibTransId="{6986B9CF-2CB4-4CC2-8318-087494E48E13}"/>
    <dgm:cxn modelId="{BC97ED5E-8E5E-49C1-A185-EFEAE937A993}" type="presOf" srcId="{60AF4812-5A9F-4544-91D7-46385CF3C7CA}" destId="{B0FC6A63-2458-4254-AB2A-35E508617776}" srcOrd="0" destOrd="0" presId="urn:microsoft.com/office/officeart/2005/8/layout/funnel1"/>
    <dgm:cxn modelId="{B8C24578-4651-4B13-B8CC-D3631B9D9467}" type="presOf" srcId="{4D5E719D-4C5D-4DBF-9B76-838FDB452D00}" destId="{E60AE541-15EB-4FD5-AECB-48C6DBD2918A}" srcOrd="0" destOrd="0" presId="urn:microsoft.com/office/officeart/2005/8/layout/funnel1"/>
    <dgm:cxn modelId="{0E78C8E8-8CF1-4B50-9F99-A0DE2BB212FD}" type="presOf" srcId="{45ED0ED5-B0E7-4580-91FB-ECE0657C6BF9}" destId="{E60AE541-15EB-4FD5-AECB-48C6DBD2918A}" srcOrd="0" destOrd="1" presId="urn:microsoft.com/office/officeart/2005/8/layout/funnel1"/>
    <dgm:cxn modelId="{E032ED74-9780-48A3-A4B3-C61424BC478F}" srcId="{003A7A0E-B4D9-4876-BE69-A6F80DB7FBDF}" destId="{4D5E719D-4C5D-4DBF-9B76-838FDB452D00}" srcOrd="0" destOrd="0" parTransId="{7957EE81-0FC0-4444-BA7C-A27588937D5B}" sibTransId="{B0829C4A-96BF-4B3F-AAEE-019CFCA2614E}"/>
    <dgm:cxn modelId="{B0BE4300-F56A-47F3-A55C-8D32252AA0D5}" type="presOf" srcId="{F18DBEBE-DBF8-4C53-83A9-D8F177D5F338}" destId="{C362AC24-EA1A-4DC1-8954-F4C7C87237C9}" srcOrd="0" destOrd="0" presId="urn:microsoft.com/office/officeart/2005/8/layout/funnel1"/>
    <dgm:cxn modelId="{87D01E57-863D-4C3B-AD96-2EED071E9A68}" srcId="{003A7A0E-B4D9-4876-BE69-A6F80DB7FBDF}" destId="{F18DBEBE-DBF8-4C53-83A9-D8F177D5F338}" srcOrd="2" destOrd="0" parTransId="{89A8E0B5-0D86-4307-B499-436D48EF8108}" sibTransId="{4232E162-0C15-4B10-B0A2-2E1086196A6D}"/>
    <dgm:cxn modelId="{D8A82306-F69D-4650-A0C9-6D5B8131FA07}" type="presOf" srcId="{003A7A0E-B4D9-4876-BE69-A6F80DB7FBDF}" destId="{EB3FC98E-F6E0-46B9-8845-2ACF47301034}" srcOrd="0" destOrd="0" presId="urn:microsoft.com/office/officeart/2005/8/layout/funnel1"/>
    <dgm:cxn modelId="{58DA2272-B81F-4688-BAFF-50ED81E86B08}" srcId="{003A7A0E-B4D9-4876-BE69-A6F80DB7FBDF}" destId="{60AF4812-5A9F-4544-91D7-46385CF3C7CA}" srcOrd="1" destOrd="0" parTransId="{52836879-A394-4779-A660-7D8A176F8EA4}" sibTransId="{DCDADBFF-68CA-4E81-A95A-50C7BDFD9457}"/>
    <dgm:cxn modelId="{4A3A6152-923F-4C5D-A6AF-F66447B6937B}" type="presParOf" srcId="{EB3FC98E-F6E0-46B9-8845-2ACF47301034}" destId="{1774D130-5B29-425D-9C55-612F934EA172}" srcOrd="0" destOrd="0" presId="urn:microsoft.com/office/officeart/2005/8/layout/funnel1"/>
    <dgm:cxn modelId="{3350F4F1-1ECA-4C7D-A656-5A756FCF2F55}" type="presParOf" srcId="{EB3FC98E-F6E0-46B9-8845-2ACF47301034}" destId="{1D44AE5C-CBEB-4F47-AD82-9E9A3AC7CFCE}" srcOrd="1" destOrd="0" presId="urn:microsoft.com/office/officeart/2005/8/layout/funnel1"/>
    <dgm:cxn modelId="{BCA4D9CD-3278-4F6A-8343-4FCD77C12DEB}" type="presParOf" srcId="{EB3FC98E-F6E0-46B9-8845-2ACF47301034}" destId="{6B53AFFC-D6C1-454A-87D5-6FBD7EB1E5A1}" srcOrd="2" destOrd="0" presId="urn:microsoft.com/office/officeart/2005/8/layout/funnel1"/>
    <dgm:cxn modelId="{2E28ACD2-E663-448B-B6D3-F7E4C388F54F}" type="presParOf" srcId="{EB3FC98E-F6E0-46B9-8845-2ACF47301034}" destId="{C362AC24-EA1A-4DC1-8954-F4C7C87237C9}" srcOrd="3" destOrd="0" presId="urn:microsoft.com/office/officeart/2005/8/layout/funnel1"/>
    <dgm:cxn modelId="{40F258C9-9D7D-46C0-8EF1-529022991DB6}" type="presParOf" srcId="{EB3FC98E-F6E0-46B9-8845-2ACF47301034}" destId="{B0FC6A63-2458-4254-AB2A-35E508617776}" srcOrd="4" destOrd="0" presId="urn:microsoft.com/office/officeart/2005/8/layout/funnel1"/>
    <dgm:cxn modelId="{133E3F7A-77FB-4484-A327-66A575689C7A}" type="presParOf" srcId="{EB3FC98E-F6E0-46B9-8845-2ACF47301034}" destId="{E60AE541-15EB-4FD5-AECB-48C6DBD2918A}" srcOrd="5" destOrd="0" presId="urn:microsoft.com/office/officeart/2005/8/layout/funnel1"/>
    <dgm:cxn modelId="{10A634D2-98D5-4E72-A7B7-1D7C3A09023A}" type="presParOf" srcId="{EB3FC98E-F6E0-46B9-8845-2ACF47301034}" destId="{2082A57C-2F88-4CE1-9F17-7D952B7BF83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008027-4F17-4D9F-82CE-D9677B45F409}" type="doc">
      <dgm:prSet loTypeId="urn:microsoft.com/office/officeart/2005/8/layout/process1" loCatId="process" qsTypeId="urn:microsoft.com/office/officeart/2005/8/quickstyle/simple1" qsCatId="simple" csTypeId="urn:microsoft.com/office/officeart/2005/8/colors/colorful3" csCatId="colorful" phldr="1"/>
      <dgm:spPr/>
    </dgm:pt>
    <dgm:pt modelId="{98F7EFF9-B41A-4743-8068-DAC97F814B56}">
      <dgm:prSet phldrT="[Text]" custT="1"/>
      <dgm:spPr/>
      <dgm:t>
        <a:bodyPr/>
        <a:lstStyle/>
        <a:p>
          <a:r>
            <a:rPr lang="en-US" sz="2400" dirty="0" smtClean="0"/>
            <a:t>Information Sharing</a:t>
          </a:r>
        </a:p>
        <a:p>
          <a:r>
            <a:rPr lang="en-US" sz="2400" dirty="0" smtClean="0"/>
            <a:t>	</a:t>
          </a:r>
          <a:endParaRPr lang="en-US" sz="2400" dirty="0"/>
        </a:p>
      </dgm:t>
    </dgm:pt>
    <dgm:pt modelId="{C7E5F832-7916-41EC-B99F-826AAB3A0AE0}" type="parTrans" cxnId="{64DF9F12-1EB6-4315-B690-FC6F589A2324}">
      <dgm:prSet/>
      <dgm:spPr/>
      <dgm:t>
        <a:bodyPr/>
        <a:lstStyle/>
        <a:p>
          <a:endParaRPr lang="en-US"/>
        </a:p>
      </dgm:t>
    </dgm:pt>
    <dgm:pt modelId="{E8C5E4C6-58EF-4597-9E3F-3C60D7BC5205}" type="sibTrans" cxnId="{64DF9F12-1EB6-4315-B690-FC6F589A2324}">
      <dgm:prSet/>
      <dgm:spPr/>
      <dgm:t>
        <a:bodyPr/>
        <a:lstStyle/>
        <a:p>
          <a:endParaRPr lang="en-US"/>
        </a:p>
      </dgm:t>
    </dgm:pt>
    <dgm:pt modelId="{E26742D8-E4E8-4586-AA90-BDC930F41F35}">
      <dgm:prSet phldrT="[Text]" custT="1"/>
      <dgm:spPr/>
      <dgm:t>
        <a:bodyPr/>
        <a:lstStyle/>
        <a:p>
          <a:r>
            <a:rPr lang="en-US" sz="2400" dirty="0" smtClean="0"/>
            <a:t>Consultation</a:t>
          </a:r>
        </a:p>
        <a:p>
          <a:r>
            <a:rPr lang="en-US" sz="1800" dirty="0" smtClean="0"/>
            <a:t>Information and Feedback </a:t>
          </a:r>
        </a:p>
        <a:p>
          <a:endParaRPr lang="en-US" sz="2400" dirty="0"/>
        </a:p>
      </dgm:t>
    </dgm:pt>
    <dgm:pt modelId="{E4127197-A70F-461D-B94C-2514FC61E1E3}" type="parTrans" cxnId="{61952D2B-63C3-42A2-9EB4-2E37926E95D3}">
      <dgm:prSet/>
      <dgm:spPr/>
      <dgm:t>
        <a:bodyPr/>
        <a:lstStyle/>
        <a:p>
          <a:endParaRPr lang="en-US"/>
        </a:p>
      </dgm:t>
    </dgm:pt>
    <dgm:pt modelId="{8C77DB6F-AD31-48FE-AA39-8871EF3ED62E}" type="sibTrans" cxnId="{61952D2B-63C3-42A2-9EB4-2E37926E95D3}">
      <dgm:prSet/>
      <dgm:spPr/>
      <dgm:t>
        <a:bodyPr/>
        <a:lstStyle/>
        <a:p>
          <a:endParaRPr lang="en-US"/>
        </a:p>
      </dgm:t>
    </dgm:pt>
    <dgm:pt modelId="{296B5EBB-F4A8-4DE6-95CC-4630B531173D}">
      <dgm:prSet phldrT="[Text]" custT="1"/>
      <dgm:spPr/>
      <dgm:t>
        <a:bodyPr/>
        <a:lstStyle/>
        <a:p>
          <a:r>
            <a:rPr lang="en-US" sz="2400" dirty="0" smtClean="0"/>
            <a:t>Engagement</a:t>
          </a:r>
        </a:p>
        <a:p>
          <a:r>
            <a:rPr lang="en-US" sz="2000" dirty="0" smtClean="0"/>
            <a:t>Information, Feedback, and </a:t>
          </a:r>
        </a:p>
        <a:p>
          <a:r>
            <a:rPr lang="en-US" sz="2000" dirty="0" smtClean="0"/>
            <a:t>Interactive</a:t>
          </a:r>
        </a:p>
        <a:p>
          <a:r>
            <a:rPr lang="en-US" sz="2000" dirty="0" smtClean="0"/>
            <a:t>Deliberation</a:t>
          </a:r>
          <a:endParaRPr lang="en-US" sz="2000" dirty="0"/>
        </a:p>
      </dgm:t>
    </dgm:pt>
    <dgm:pt modelId="{68AB882E-3D5A-441B-8671-6BFDCF754D1A}" type="parTrans" cxnId="{16F4E286-560D-4D99-B84B-11F10E483EF6}">
      <dgm:prSet/>
      <dgm:spPr/>
      <dgm:t>
        <a:bodyPr/>
        <a:lstStyle/>
        <a:p>
          <a:endParaRPr lang="en-US"/>
        </a:p>
      </dgm:t>
    </dgm:pt>
    <dgm:pt modelId="{09A7BBB3-3CB9-427F-9724-BA0757079C01}" type="sibTrans" cxnId="{16F4E286-560D-4D99-B84B-11F10E483EF6}">
      <dgm:prSet/>
      <dgm:spPr/>
      <dgm:t>
        <a:bodyPr/>
        <a:lstStyle/>
        <a:p>
          <a:endParaRPr lang="en-US"/>
        </a:p>
      </dgm:t>
    </dgm:pt>
    <dgm:pt modelId="{6847A93C-6D12-46EE-A7FB-D2EBB31C2F74}" type="pres">
      <dgm:prSet presAssocID="{55008027-4F17-4D9F-82CE-D9677B45F409}" presName="Name0" presStyleCnt="0">
        <dgm:presLayoutVars>
          <dgm:dir/>
          <dgm:resizeHandles val="exact"/>
        </dgm:presLayoutVars>
      </dgm:prSet>
      <dgm:spPr/>
    </dgm:pt>
    <dgm:pt modelId="{3D389D4F-6844-4F74-851A-CEE6EBA02E3A}" type="pres">
      <dgm:prSet presAssocID="{98F7EFF9-B41A-4743-8068-DAC97F814B56}" presName="node" presStyleLbl="node1" presStyleIdx="0" presStyleCnt="3">
        <dgm:presLayoutVars>
          <dgm:bulletEnabled val="1"/>
        </dgm:presLayoutVars>
      </dgm:prSet>
      <dgm:spPr/>
      <dgm:t>
        <a:bodyPr/>
        <a:lstStyle/>
        <a:p>
          <a:endParaRPr lang="en-US"/>
        </a:p>
      </dgm:t>
    </dgm:pt>
    <dgm:pt modelId="{2C68F121-082E-4125-BAAB-1CB966BCA212}" type="pres">
      <dgm:prSet presAssocID="{E8C5E4C6-58EF-4597-9E3F-3C60D7BC5205}" presName="sibTrans" presStyleLbl="sibTrans2D1" presStyleIdx="0" presStyleCnt="2"/>
      <dgm:spPr/>
      <dgm:t>
        <a:bodyPr/>
        <a:lstStyle/>
        <a:p>
          <a:endParaRPr lang="en-US"/>
        </a:p>
      </dgm:t>
    </dgm:pt>
    <dgm:pt modelId="{BBC5AACB-DBA8-4D8C-9576-28C33430FF90}" type="pres">
      <dgm:prSet presAssocID="{E8C5E4C6-58EF-4597-9E3F-3C60D7BC5205}" presName="connectorText" presStyleLbl="sibTrans2D1" presStyleIdx="0" presStyleCnt="2"/>
      <dgm:spPr/>
      <dgm:t>
        <a:bodyPr/>
        <a:lstStyle/>
        <a:p>
          <a:endParaRPr lang="en-US"/>
        </a:p>
      </dgm:t>
    </dgm:pt>
    <dgm:pt modelId="{CD27E445-57A2-41AE-81EF-4AC5DD8710E1}" type="pres">
      <dgm:prSet presAssocID="{E26742D8-E4E8-4586-AA90-BDC930F41F35}" presName="node" presStyleLbl="node1" presStyleIdx="1" presStyleCnt="3">
        <dgm:presLayoutVars>
          <dgm:bulletEnabled val="1"/>
        </dgm:presLayoutVars>
      </dgm:prSet>
      <dgm:spPr/>
      <dgm:t>
        <a:bodyPr/>
        <a:lstStyle/>
        <a:p>
          <a:endParaRPr lang="en-US"/>
        </a:p>
      </dgm:t>
    </dgm:pt>
    <dgm:pt modelId="{3A481708-D8DC-4208-9EB2-7D573D270A9C}" type="pres">
      <dgm:prSet presAssocID="{8C77DB6F-AD31-48FE-AA39-8871EF3ED62E}" presName="sibTrans" presStyleLbl="sibTrans2D1" presStyleIdx="1" presStyleCnt="2"/>
      <dgm:spPr/>
      <dgm:t>
        <a:bodyPr/>
        <a:lstStyle/>
        <a:p>
          <a:endParaRPr lang="en-US"/>
        </a:p>
      </dgm:t>
    </dgm:pt>
    <dgm:pt modelId="{E43B48F1-6094-46E6-AAAB-A51409B49C73}" type="pres">
      <dgm:prSet presAssocID="{8C77DB6F-AD31-48FE-AA39-8871EF3ED62E}" presName="connectorText" presStyleLbl="sibTrans2D1" presStyleIdx="1" presStyleCnt="2"/>
      <dgm:spPr/>
      <dgm:t>
        <a:bodyPr/>
        <a:lstStyle/>
        <a:p>
          <a:endParaRPr lang="en-US"/>
        </a:p>
      </dgm:t>
    </dgm:pt>
    <dgm:pt modelId="{77FC89C7-BF2D-4067-B3F2-D47BC6915BFB}" type="pres">
      <dgm:prSet presAssocID="{296B5EBB-F4A8-4DE6-95CC-4630B531173D}" presName="node" presStyleLbl="node1" presStyleIdx="2" presStyleCnt="3">
        <dgm:presLayoutVars>
          <dgm:bulletEnabled val="1"/>
        </dgm:presLayoutVars>
      </dgm:prSet>
      <dgm:spPr/>
      <dgm:t>
        <a:bodyPr/>
        <a:lstStyle/>
        <a:p>
          <a:endParaRPr lang="en-US"/>
        </a:p>
      </dgm:t>
    </dgm:pt>
  </dgm:ptLst>
  <dgm:cxnLst>
    <dgm:cxn modelId="{61952D2B-63C3-42A2-9EB4-2E37926E95D3}" srcId="{55008027-4F17-4D9F-82CE-D9677B45F409}" destId="{E26742D8-E4E8-4586-AA90-BDC930F41F35}" srcOrd="1" destOrd="0" parTransId="{E4127197-A70F-461D-B94C-2514FC61E1E3}" sibTransId="{8C77DB6F-AD31-48FE-AA39-8871EF3ED62E}"/>
    <dgm:cxn modelId="{16F4E286-560D-4D99-B84B-11F10E483EF6}" srcId="{55008027-4F17-4D9F-82CE-D9677B45F409}" destId="{296B5EBB-F4A8-4DE6-95CC-4630B531173D}" srcOrd="2" destOrd="0" parTransId="{68AB882E-3D5A-441B-8671-6BFDCF754D1A}" sibTransId="{09A7BBB3-3CB9-427F-9724-BA0757079C01}"/>
    <dgm:cxn modelId="{8D7B56C3-6332-4076-8761-AB576B552B3D}" type="presOf" srcId="{8C77DB6F-AD31-48FE-AA39-8871EF3ED62E}" destId="{3A481708-D8DC-4208-9EB2-7D573D270A9C}" srcOrd="0" destOrd="0" presId="urn:microsoft.com/office/officeart/2005/8/layout/process1"/>
    <dgm:cxn modelId="{13016C1A-064B-4E6E-A440-BD265E78B2CF}" type="presOf" srcId="{98F7EFF9-B41A-4743-8068-DAC97F814B56}" destId="{3D389D4F-6844-4F74-851A-CEE6EBA02E3A}" srcOrd="0" destOrd="0" presId="urn:microsoft.com/office/officeart/2005/8/layout/process1"/>
    <dgm:cxn modelId="{3E11468F-8E18-40D7-924A-FA47EC847B68}" type="presOf" srcId="{E8C5E4C6-58EF-4597-9E3F-3C60D7BC5205}" destId="{2C68F121-082E-4125-BAAB-1CB966BCA212}" srcOrd="0" destOrd="0" presId="urn:microsoft.com/office/officeart/2005/8/layout/process1"/>
    <dgm:cxn modelId="{64DF9F12-1EB6-4315-B690-FC6F589A2324}" srcId="{55008027-4F17-4D9F-82CE-D9677B45F409}" destId="{98F7EFF9-B41A-4743-8068-DAC97F814B56}" srcOrd="0" destOrd="0" parTransId="{C7E5F832-7916-41EC-B99F-826AAB3A0AE0}" sibTransId="{E8C5E4C6-58EF-4597-9E3F-3C60D7BC5205}"/>
    <dgm:cxn modelId="{9B8EE4BA-3EB0-4F6F-BE00-CD055DAC562D}" type="presOf" srcId="{296B5EBB-F4A8-4DE6-95CC-4630B531173D}" destId="{77FC89C7-BF2D-4067-B3F2-D47BC6915BFB}" srcOrd="0" destOrd="0" presId="urn:microsoft.com/office/officeart/2005/8/layout/process1"/>
    <dgm:cxn modelId="{06392E42-1951-4DDE-B180-8AC4C6645B46}" type="presOf" srcId="{8C77DB6F-AD31-48FE-AA39-8871EF3ED62E}" destId="{E43B48F1-6094-46E6-AAAB-A51409B49C73}" srcOrd="1" destOrd="0" presId="urn:microsoft.com/office/officeart/2005/8/layout/process1"/>
    <dgm:cxn modelId="{DE48C18D-FED0-4B83-A159-38BA7E1482A1}" type="presOf" srcId="{E8C5E4C6-58EF-4597-9E3F-3C60D7BC5205}" destId="{BBC5AACB-DBA8-4D8C-9576-28C33430FF90}" srcOrd="1" destOrd="0" presId="urn:microsoft.com/office/officeart/2005/8/layout/process1"/>
    <dgm:cxn modelId="{7BBE9122-54D1-4F20-93A2-BE5CE548C3D6}" type="presOf" srcId="{55008027-4F17-4D9F-82CE-D9677B45F409}" destId="{6847A93C-6D12-46EE-A7FB-D2EBB31C2F74}" srcOrd="0" destOrd="0" presId="urn:microsoft.com/office/officeart/2005/8/layout/process1"/>
    <dgm:cxn modelId="{0EAE8785-C28A-42B8-B007-1967A4B13F12}" type="presOf" srcId="{E26742D8-E4E8-4586-AA90-BDC930F41F35}" destId="{CD27E445-57A2-41AE-81EF-4AC5DD8710E1}" srcOrd="0" destOrd="0" presId="urn:microsoft.com/office/officeart/2005/8/layout/process1"/>
    <dgm:cxn modelId="{8E49FDD9-31BD-4D50-8E28-D3A6C7D8DDFB}" type="presParOf" srcId="{6847A93C-6D12-46EE-A7FB-D2EBB31C2F74}" destId="{3D389D4F-6844-4F74-851A-CEE6EBA02E3A}" srcOrd="0" destOrd="0" presId="urn:microsoft.com/office/officeart/2005/8/layout/process1"/>
    <dgm:cxn modelId="{5ABD8938-DDCF-4DC7-9400-BED16F7A9693}" type="presParOf" srcId="{6847A93C-6D12-46EE-A7FB-D2EBB31C2F74}" destId="{2C68F121-082E-4125-BAAB-1CB966BCA212}" srcOrd="1" destOrd="0" presId="urn:microsoft.com/office/officeart/2005/8/layout/process1"/>
    <dgm:cxn modelId="{3AF6D5AC-8796-4E69-89B3-70744FE1DFD8}" type="presParOf" srcId="{2C68F121-082E-4125-BAAB-1CB966BCA212}" destId="{BBC5AACB-DBA8-4D8C-9576-28C33430FF90}" srcOrd="0" destOrd="0" presId="urn:microsoft.com/office/officeart/2005/8/layout/process1"/>
    <dgm:cxn modelId="{9FCD57C3-0EDA-4E27-857E-3864A68307F8}" type="presParOf" srcId="{6847A93C-6D12-46EE-A7FB-D2EBB31C2F74}" destId="{CD27E445-57A2-41AE-81EF-4AC5DD8710E1}" srcOrd="2" destOrd="0" presId="urn:microsoft.com/office/officeart/2005/8/layout/process1"/>
    <dgm:cxn modelId="{5CCED9E0-FBEB-4176-8765-361CBECD53E3}" type="presParOf" srcId="{6847A93C-6D12-46EE-A7FB-D2EBB31C2F74}" destId="{3A481708-D8DC-4208-9EB2-7D573D270A9C}" srcOrd="3" destOrd="0" presId="urn:microsoft.com/office/officeart/2005/8/layout/process1"/>
    <dgm:cxn modelId="{69CBAD6E-5F2A-41CE-9D33-BD65E0C2D044}" type="presParOf" srcId="{3A481708-D8DC-4208-9EB2-7D573D270A9C}" destId="{E43B48F1-6094-46E6-AAAB-A51409B49C73}" srcOrd="0" destOrd="0" presId="urn:microsoft.com/office/officeart/2005/8/layout/process1"/>
    <dgm:cxn modelId="{B1AA9E04-3D37-4F36-86E3-31506A8E1FAB}" type="presParOf" srcId="{6847A93C-6D12-46EE-A7FB-D2EBB31C2F74}" destId="{77FC89C7-BF2D-4067-B3F2-D47BC6915BF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1D41B-0614-4B43-9AE1-2E0893D264AB}">
      <dsp:nvSpPr>
        <dsp:cNvPr id="0" name=""/>
        <dsp:cNvSpPr/>
      </dsp:nvSpPr>
      <dsp:spPr>
        <a:xfrm>
          <a:off x="2209817" y="76199"/>
          <a:ext cx="3276564" cy="764939"/>
        </a:xfrm>
        <a:prstGeom prst="roundRect">
          <a:avLst>
            <a:gd name="adj" fmla="val 10000"/>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Social and Tech Tools to Enhance Meetings</a:t>
          </a:r>
          <a:endParaRPr lang="en-US" sz="2100" kern="1200" dirty="0"/>
        </a:p>
      </dsp:txBody>
      <dsp:txXfrm>
        <a:off x="2232221" y="98603"/>
        <a:ext cx="3231756" cy="720131"/>
      </dsp:txXfrm>
    </dsp:sp>
    <dsp:sp modelId="{1DD5260C-08A6-4866-9B91-E03C24F99624}">
      <dsp:nvSpPr>
        <dsp:cNvPr id="0" name=""/>
        <dsp:cNvSpPr/>
      </dsp:nvSpPr>
      <dsp:spPr>
        <a:xfrm>
          <a:off x="1215572" y="896443"/>
          <a:ext cx="5265055" cy="721712"/>
        </a:xfrm>
        <a:prstGeom prst="roundRect">
          <a:avLst>
            <a:gd name="adj" fmla="val 10000"/>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Communication Systems and Practices</a:t>
          </a:r>
          <a:endParaRPr lang="en-US" sz="2100" kern="1200" dirty="0"/>
        </a:p>
      </dsp:txBody>
      <dsp:txXfrm>
        <a:off x="1236710" y="917581"/>
        <a:ext cx="5222779" cy="679436"/>
      </dsp:txXfrm>
    </dsp:sp>
    <dsp:sp modelId="{1699B70C-A431-48B1-914B-AE19AF3B9ED2}">
      <dsp:nvSpPr>
        <dsp:cNvPr id="0" name=""/>
        <dsp:cNvSpPr/>
      </dsp:nvSpPr>
      <dsp:spPr>
        <a:xfrm>
          <a:off x="10548" y="1672906"/>
          <a:ext cx="7685651" cy="764939"/>
        </a:xfrm>
        <a:prstGeom prst="roundRect">
          <a:avLst>
            <a:gd name="adj" fmla="val 10000"/>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Good Government = Good Communication</a:t>
          </a:r>
          <a:endParaRPr lang="en-US" sz="2100" kern="1200" dirty="0"/>
        </a:p>
      </dsp:txBody>
      <dsp:txXfrm>
        <a:off x="32952" y="1695310"/>
        <a:ext cx="7640843" cy="720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4D130-5B29-425D-9C55-612F934EA172}">
      <dsp:nvSpPr>
        <dsp:cNvPr id="0" name=""/>
        <dsp:cNvSpPr/>
      </dsp:nvSpPr>
      <dsp:spPr>
        <a:xfrm>
          <a:off x="753160" y="814830"/>
          <a:ext cx="2752344" cy="955852"/>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4AE5C-CBEB-4F47-AD82-9E9A3AC7CFCE}">
      <dsp:nvSpPr>
        <dsp:cNvPr id="0" name=""/>
        <dsp:cNvSpPr/>
      </dsp:nvSpPr>
      <dsp:spPr>
        <a:xfrm>
          <a:off x="2023532" y="2895600"/>
          <a:ext cx="694262" cy="967845"/>
        </a:xfrm>
        <a:prstGeom prst="downArrow">
          <a:avLst/>
        </a:prstGeom>
        <a:solidFill>
          <a:schemeClr val="accent5">
            <a:tint val="4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53AFFC-D6C1-454A-87D5-6FBD7EB1E5A1}">
      <dsp:nvSpPr>
        <dsp:cNvPr id="0" name=""/>
        <dsp:cNvSpPr/>
      </dsp:nvSpPr>
      <dsp:spPr>
        <a:xfrm>
          <a:off x="1109139" y="3962400"/>
          <a:ext cx="2560320" cy="64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Trust in Government</a:t>
          </a:r>
          <a:endParaRPr lang="en-US" sz="2800" b="1" kern="1200" dirty="0"/>
        </a:p>
      </dsp:txBody>
      <dsp:txXfrm>
        <a:off x="1109139" y="3962400"/>
        <a:ext cx="2560320" cy="640080"/>
      </dsp:txXfrm>
    </dsp:sp>
    <dsp:sp modelId="{C362AC24-EA1A-4DC1-8954-F4C7C87237C9}">
      <dsp:nvSpPr>
        <dsp:cNvPr id="0" name=""/>
        <dsp:cNvSpPr/>
      </dsp:nvSpPr>
      <dsp:spPr>
        <a:xfrm>
          <a:off x="1326301" y="1371603"/>
          <a:ext cx="1897379" cy="1512832"/>
        </a:xfrm>
        <a:prstGeom prst="ellipse">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Discourse</a:t>
          </a:r>
        </a:p>
        <a:p>
          <a:pPr lvl="0" algn="ctr" defTabSz="711200">
            <a:lnSpc>
              <a:spcPct val="90000"/>
            </a:lnSpc>
            <a:spcBef>
              <a:spcPct val="0"/>
            </a:spcBef>
            <a:spcAft>
              <a:spcPct val="35000"/>
            </a:spcAft>
          </a:pPr>
          <a:r>
            <a:rPr lang="en-US" sz="1600" kern="1200" dirty="0" smtClean="0"/>
            <a:t>Engagement</a:t>
          </a:r>
          <a:endParaRPr lang="en-US" sz="1600" kern="1200" dirty="0"/>
        </a:p>
      </dsp:txBody>
      <dsp:txXfrm>
        <a:off x="1604166" y="1593152"/>
        <a:ext cx="1341649" cy="1069734"/>
      </dsp:txXfrm>
    </dsp:sp>
    <dsp:sp modelId="{B0FC6A63-2458-4254-AB2A-35E508617776}">
      <dsp:nvSpPr>
        <dsp:cNvPr id="0" name=""/>
        <dsp:cNvSpPr/>
      </dsp:nvSpPr>
      <dsp:spPr>
        <a:xfrm>
          <a:off x="335697" y="228602"/>
          <a:ext cx="1859291" cy="1722128"/>
        </a:xfrm>
        <a:prstGeom prst="ellipse">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Outreach</a:t>
          </a:r>
        </a:p>
        <a:p>
          <a:pPr lvl="0" algn="ctr" defTabSz="711200">
            <a:lnSpc>
              <a:spcPct val="90000"/>
            </a:lnSpc>
            <a:spcBef>
              <a:spcPct val="0"/>
            </a:spcBef>
            <a:spcAft>
              <a:spcPct val="35000"/>
            </a:spcAft>
          </a:pPr>
          <a:r>
            <a:rPr lang="en-US" sz="1600" kern="1200" dirty="0" smtClean="0"/>
            <a:t>Transparency</a:t>
          </a:r>
        </a:p>
        <a:p>
          <a:pPr lvl="0" algn="ctr" defTabSz="711200">
            <a:lnSpc>
              <a:spcPct val="90000"/>
            </a:lnSpc>
            <a:spcBef>
              <a:spcPct val="0"/>
            </a:spcBef>
            <a:spcAft>
              <a:spcPct val="35000"/>
            </a:spcAft>
          </a:pPr>
          <a:r>
            <a:rPr lang="en-US" sz="1600" kern="1200" dirty="0" smtClean="0"/>
            <a:t>Participation</a:t>
          </a:r>
          <a:endParaRPr lang="en-US" sz="1600" kern="1200" dirty="0"/>
        </a:p>
      </dsp:txBody>
      <dsp:txXfrm>
        <a:off x="607984" y="480802"/>
        <a:ext cx="1314717" cy="1217728"/>
      </dsp:txXfrm>
    </dsp:sp>
    <dsp:sp modelId="{E60AE541-15EB-4FD5-AECB-48C6DBD2918A}">
      <dsp:nvSpPr>
        <dsp:cNvPr id="0" name=""/>
        <dsp:cNvSpPr/>
      </dsp:nvSpPr>
      <dsp:spPr>
        <a:xfrm>
          <a:off x="2012097" y="76200"/>
          <a:ext cx="1856238" cy="1584994"/>
        </a:xfrm>
        <a:prstGeom prst="ellipse">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Info</a:t>
          </a:r>
        </a:p>
        <a:p>
          <a:pPr lvl="0" algn="ctr" defTabSz="711200">
            <a:lnSpc>
              <a:spcPct val="90000"/>
            </a:lnSpc>
            <a:spcBef>
              <a:spcPct val="0"/>
            </a:spcBef>
            <a:spcAft>
              <a:spcPct val="35000"/>
            </a:spcAft>
          </a:pPr>
          <a:r>
            <a:rPr lang="en-US" sz="1600" kern="1200" dirty="0" smtClean="0"/>
            <a:t>Better Decisions</a:t>
          </a:r>
          <a:endParaRPr lang="en-US" sz="900" kern="1200" dirty="0"/>
        </a:p>
        <a:p>
          <a:pPr marL="57150" lvl="1" indent="-57150" algn="l" defTabSz="311150">
            <a:lnSpc>
              <a:spcPct val="90000"/>
            </a:lnSpc>
            <a:spcBef>
              <a:spcPct val="0"/>
            </a:spcBef>
            <a:spcAft>
              <a:spcPct val="15000"/>
            </a:spcAft>
            <a:buChar char="••"/>
          </a:pPr>
          <a:endParaRPr lang="en-US" sz="700" kern="1200"/>
        </a:p>
      </dsp:txBody>
      <dsp:txXfrm>
        <a:off x="2283937" y="308317"/>
        <a:ext cx="1312558" cy="1120760"/>
      </dsp:txXfrm>
    </dsp:sp>
    <dsp:sp modelId="{2082A57C-2F88-4CE1-9F17-7D952B7BF830}">
      <dsp:nvSpPr>
        <dsp:cNvPr id="0" name=""/>
        <dsp:cNvSpPr/>
      </dsp:nvSpPr>
      <dsp:spPr>
        <a:xfrm>
          <a:off x="354489" y="1828794"/>
          <a:ext cx="3878850" cy="1267962"/>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89D4F-6844-4F74-851A-CEE6EBA02E3A}">
      <dsp:nvSpPr>
        <dsp:cNvPr id="0" name=""/>
        <dsp:cNvSpPr/>
      </dsp:nvSpPr>
      <dsp:spPr>
        <a:xfrm>
          <a:off x="7233" y="1262813"/>
          <a:ext cx="2161877" cy="2000336"/>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Information Sharing</a:t>
          </a:r>
        </a:p>
        <a:p>
          <a:pPr lvl="0" algn="ctr" defTabSz="1066800">
            <a:lnSpc>
              <a:spcPct val="90000"/>
            </a:lnSpc>
            <a:spcBef>
              <a:spcPct val="0"/>
            </a:spcBef>
            <a:spcAft>
              <a:spcPct val="35000"/>
            </a:spcAft>
          </a:pPr>
          <a:r>
            <a:rPr lang="en-US" sz="2400" kern="1200" dirty="0" smtClean="0"/>
            <a:t>	</a:t>
          </a:r>
          <a:endParaRPr lang="en-US" sz="2400" kern="1200" dirty="0"/>
        </a:p>
      </dsp:txBody>
      <dsp:txXfrm>
        <a:off x="65821" y="1321401"/>
        <a:ext cx="2044701" cy="1883160"/>
      </dsp:txXfrm>
    </dsp:sp>
    <dsp:sp modelId="{2C68F121-082E-4125-BAAB-1CB966BCA212}">
      <dsp:nvSpPr>
        <dsp:cNvPr id="0" name=""/>
        <dsp:cNvSpPr/>
      </dsp:nvSpPr>
      <dsp:spPr>
        <a:xfrm>
          <a:off x="2385298" y="1994908"/>
          <a:ext cx="458317" cy="5361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385298" y="2102137"/>
        <a:ext cx="320822" cy="321687"/>
      </dsp:txXfrm>
    </dsp:sp>
    <dsp:sp modelId="{CD27E445-57A2-41AE-81EF-4AC5DD8710E1}">
      <dsp:nvSpPr>
        <dsp:cNvPr id="0" name=""/>
        <dsp:cNvSpPr/>
      </dsp:nvSpPr>
      <dsp:spPr>
        <a:xfrm>
          <a:off x="3033861" y="1262813"/>
          <a:ext cx="2161877" cy="2000336"/>
        </a:xfrm>
        <a:prstGeom prst="roundRect">
          <a:avLst>
            <a:gd name="adj" fmla="val 10000"/>
          </a:avLst>
        </a:prstGeom>
        <a:solidFill>
          <a:schemeClr val="accent3">
            <a:hueOff val="5717212"/>
            <a:satOff val="1242"/>
            <a:lumOff val="-176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Consultation</a:t>
          </a:r>
        </a:p>
        <a:p>
          <a:pPr lvl="0" algn="ctr" defTabSz="1066800">
            <a:lnSpc>
              <a:spcPct val="90000"/>
            </a:lnSpc>
            <a:spcBef>
              <a:spcPct val="0"/>
            </a:spcBef>
            <a:spcAft>
              <a:spcPct val="35000"/>
            </a:spcAft>
          </a:pPr>
          <a:r>
            <a:rPr lang="en-US" sz="1800" kern="1200" dirty="0" smtClean="0"/>
            <a:t>Information and Feedback </a:t>
          </a:r>
        </a:p>
        <a:p>
          <a:pPr lvl="0" algn="ctr" defTabSz="1066800">
            <a:lnSpc>
              <a:spcPct val="90000"/>
            </a:lnSpc>
            <a:spcBef>
              <a:spcPct val="0"/>
            </a:spcBef>
            <a:spcAft>
              <a:spcPct val="35000"/>
            </a:spcAft>
          </a:pPr>
          <a:endParaRPr lang="en-US" sz="2400" kern="1200" dirty="0"/>
        </a:p>
      </dsp:txBody>
      <dsp:txXfrm>
        <a:off x="3092449" y="1321401"/>
        <a:ext cx="2044701" cy="1883160"/>
      </dsp:txXfrm>
    </dsp:sp>
    <dsp:sp modelId="{3A481708-D8DC-4208-9EB2-7D573D270A9C}">
      <dsp:nvSpPr>
        <dsp:cNvPr id="0" name=""/>
        <dsp:cNvSpPr/>
      </dsp:nvSpPr>
      <dsp:spPr>
        <a:xfrm>
          <a:off x="5411926" y="1994908"/>
          <a:ext cx="458317" cy="536145"/>
        </a:xfrm>
        <a:prstGeom prst="rightArrow">
          <a:avLst>
            <a:gd name="adj1" fmla="val 60000"/>
            <a:gd name="adj2" fmla="val 50000"/>
          </a:avLst>
        </a:prstGeom>
        <a:solidFill>
          <a:schemeClr val="accent3">
            <a:hueOff val="11434424"/>
            <a:satOff val="2484"/>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411926" y="2102137"/>
        <a:ext cx="320822" cy="321687"/>
      </dsp:txXfrm>
    </dsp:sp>
    <dsp:sp modelId="{77FC89C7-BF2D-4067-B3F2-D47BC6915BFB}">
      <dsp:nvSpPr>
        <dsp:cNvPr id="0" name=""/>
        <dsp:cNvSpPr/>
      </dsp:nvSpPr>
      <dsp:spPr>
        <a:xfrm>
          <a:off x="6060489" y="1262813"/>
          <a:ext cx="2161877" cy="2000336"/>
        </a:xfrm>
        <a:prstGeom prst="roundRect">
          <a:avLst>
            <a:gd name="adj" fmla="val 10000"/>
          </a:avLst>
        </a:prstGeom>
        <a:solidFill>
          <a:schemeClr val="accent3">
            <a:hueOff val="11434424"/>
            <a:satOff val="2484"/>
            <a:lumOff val="-353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Engagement</a:t>
          </a:r>
        </a:p>
        <a:p>
          <a:pPr lvl="0" algn="ctr" defTabSz="1066800">
            <a:lnSpc>
              <a:spcPct val="90000"/>
            </a:lnSpc>
            <a:spcBef>
              <a:spcPct val="0"/>
            </a:spcBef>
            <a:spcAft>
              <a:spcPct val="35000"/>
            </a:spcAft>
          </a:pPr>
          <a:r>
            <a:rPr lang="en-US" sz="2000" kern="1200" dirty="0" smtClean="0"/>
            <a:t>Information, Feedback, and </a:t>
          </a:r>
        </a:p>
        <a:p>
          <a:pPr lvl="0" algn="ctr" defTabSz="1066800">
            <a:lnSpc>
              <a:spcPct val="90000"/>
            </a:lnSpc>
            <a:spcBef>
              <a:spcPct val="0"/>
            </a:spcBef>
            <a:spcAft>
              <a:spcPct val="35000"/>
            </a:spcAft>
          </a:pPr>
          <a:r>
            <a:rPr lang="en-US" sz="2000" kern="1200" dirty="0" smtClean="0"/>
            <a:t>Interactive</a:t>
          </a:r>
        </a:p>
        <a:p>
          <a:pPr lvl="0" algn="ctr" defTabSz="1066800">
            <a:lnSpc>
              <a:spcPct val="90000"/>
            </a:lnSpc>
            <a:spcBef>
              <a:spcPct val="0"/>
            </a:spcBef>
            <a:spcAft>
              <a:spcPct val="35000"/>
            </a:spcAft>
          </a:pPr>
          <a:r>
            <a:rPr lang="en-US" sz="2000" kern="1200" dirty="0" smtClean="0"/>
            <a:t>Deliberation</a:t>
          </a:r>
          <a:endParaRPr lang="en-US" sz="2000" kern="1200" dirty="0"/>
        </a:p>
      </dsp:txBody>
      <dsp:txXfrm>
        <a:off x="6119077" y="1321401"/>
        <a:ext cx="2044701" cy="18831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048FAD-75B7-4484-874F-C81C1CAE0694}" type="datetimeFigureOut">
              <a:rPr lang="en-US" smtClean="0"/>
              <a:t>4/29/2013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56B7967-C680-4C40-ABCF-F47185BAFA4F}" type="slidenum">
              <a:rPr lang="en-US" smtClean="0"/>
              <a:t>‹#›</a:t>
            </a:fld>
            <a:endParaRPr lang="en-US"/>
          </a:p>
        </p:txBody>
      </p:sp>
    </p:spTree>
    <p:extLst>
      <p:ext uri="{BB962C8B-B14F-4D97-AF65-F5344CB8AC3E}">
        <p14:creationId xmlns:p14="http://schemas.microsoft.com/office/powerpoint/2010/main" val="155718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B7967-C680-4C40-ABCF-F47185BAFA4F}" type="slidenum">
              <a:rPr lang="en-US" smtClean="0"/>
              <a:t>4</a:t>
            </a:fld>
            <a:endParaRPr lang="en-US"/>
          </a:p>
        </p:txBody>
      </p:sp>
    </p:spTree>
    <p:extLst>
      <p:ext uri="{BB962C8B-B14F-4D97-AF65-F5344CB8AC3E}">
        <p14:creationId xmlns:p14="http://schemas.microsoft.com/office/powerpoint/2010/main" val="262564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“Reach”</a:t>
            </a:r>
            <a:r>
              <a:rPr lang="en-US" baseline="0" dirty="0" smtClean="0"/>
              <a:t> – number of unique users seeing any post within a time period</a:t>
            </a:r>
          </a:p>
        </p:txBody>
      </p:sp>
      <p:sp>
        <p:nvSpPr>
          <p:cNvPr id="4" name="Slide Number Placeholder 3"/>
          <p:cNvSpPr>
            <a:spLocks noGrp="1"/>
          </p:cNvSpPr>
          <p:nvPr>
            <p:ph type="sldNum" sz="quarter" idx="10"/>
          </p:nvPr>
        </p:nvSpPr>
        <p:spPr/>
        <p:txBody>
          <a:bodyPr/>
          <a:lstStyle/>
          <a:p>
            <a:fld id="{B56B7967-C680-4C40-ABCF-F47185BAFA4F}" type="slidenum">
              <a:rPr lang="en-US" smtClean="0"/>
              <a:t>7</a:t>
            </a:fld>
            <a:endParaRPr lang="en-US"/>
          </a:p>
        </p:txBody>
      </p:sp>
    </p:spTree>
    <p:extLst>
      <p:ext uri="{BB962C8B-B14F-4D97-AF65-F5344CB8AC3E}">
        <p14:creationId xmlns:p14="http://schemas.microsoft.com/office/powerpoint/2010/main" val="79766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B7967-C680-4C40-ABCF-F47185BAFA4F}" type="slidenum">
              <a:rPr lang="en-US" smtClean="0"/>
              <a:t>9</a:t>
            </a:fld>
            <a:endParaRPr lang="en-US"/>
          </a:p>
        </p:txBody>
      </p:sp>
    </p:spTree>
    <p:extLst>
      <p:ext uri="{BB962C8B-B14F-4D97-AF65-F5344CB8AC3E}">
        <p14:creationId xmlns:p14="http://schemas.microsoft.com/office/powerpoint/2010/main" val="426448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B7967-C680-4C40-ABCF-F47185BAFA4F}" type="slidenum">
              <a:rPr lang="en-US" smtClean="0"/>
              <a:t>12</a:t>
            </a:fld>
            <a:endParaRPr lang="en-US"/>
          </a:p>
        </p:txBody>
      </p:sp>
    </p:spTree>
    <p:extLst>
      <p:ext uri="{BB962C8B-B14F-4D97-AF65-F5344CB8AC3E}">
        <p14:creationId xmlns:p14="http://schemas.microsoft.com/office/powerpoint/2010/main" val="3813227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B7967-C680-4C40-ABCF-F47185BAFA4F}" type="slidenum">
              <a:rPr lang="en-US" smtClean="0"/>
              <a:t>15</a:t>
            </a:fld>
            <a:endParaRPr lang="en-US"/>
          </a:p>
        </p:txBody>
      </p:sp>
    </p:spTree>
    <p:extLst>
      <p:ext uri="{BB962C8B-B14F-4D97-AF65-F5344CB8AC3E}">
        <p14:creationId xmlns:p14="http://schemas.microsoft.com/office/powerpoint/2010/main" val="395969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937BA-2C6B-4B73-B3E8-FD98F4854FDA}"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EB632-74A0-476F-BFF8-1321B84DCBF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937BA-2C6B-4B73-B3E8-FD98F4854FDA}"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EB632-74A0-476F-BFF8-1321B84DCB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937BA-2C6B-4B73-B3E8-FD98F4854FDA}"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EB632-74A0-476F-BFF8-1321B84DCB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937BA-2C6B-4B73-B3E8-FD98F4854FDA}"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EB632-74A0-476F-BFF8-1321B84DCB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37BA-2C6B-4B73-B3E8-FD98F4854FDA}"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EB632-74A0-476F-BFF8-1321B84DCBF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937BA-2C6B-4B73-B3E8-FD98F4854FDA}"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EB632-74A0-476F-BFF8-1321B84DCB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937BA-2C6B-4B73-B3E8-FD98F4854FDA}" type="datetimeFigureOut">
              <a:rPr lang="en-US" smtClean="0"/>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EB632-74A0-476F-BFF8-1321B84DCBF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937BA-2C6B-4B73-B3E8-FD98F4854FDA}" type="datetimeFigureOut">
              <a:rPr lang="en-US" smtClean="0"/>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EB632-74A0-476F-BFF8-1321B84DCB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937BA-2C6B-4B73-B3E8-FD98F4854FDA}" type="datetimeFigureOut">
              <a:rPr lang="en-US" smtClean="0"/>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EB632-74A0-476F-BFF8-1321B84DCB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937BA-2C6B-4B73-B3E8-FD98F4854FDA}"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EB632-74A0-476F-BFF8-1321B84DCBF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937BA-2C6B-4B73-B3E8-FD98F4854FDA}"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EB632-74A0-476F-BFF8-1321B84DCB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A937BA-2C6B-4B73-B3E8-FD98F4854FDA}" type="datetimeFigureOut">
              <a:rPr lang="en-US" smtClean="0"/>
              <a:t>4/29/2013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C3EB632-74A0-476F-BFF8-1321B84DCB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www.marincounty.org/main/board-actions/2013/april/april-23-meeti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rm-prod2.marin.org/1/docs/1218_PensionForum_040312_4of4.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marincounty.org/openmarin"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467" y="2059208"/>
            <a:ext cx="8525933" cy="2512792"/>
          </a:xfrm>
          <a:solidFill>
            <a:schemeClr val="bg1"/>
          </a:solidFill>
        </p:spPr>
        <p:txBody>
          <a:bodyPr>
            <a:noAutofit/>
          </a:bodyPr>
          <a:lstStyle/>
          <a:p>
            <a:pPr algn="ctr"/>
            <a:r>
              <a:rPr lang="en-US" sz="3600" dirty="0" smtClean="0">
                <a:solidFill>
                  <a:srgbClr val="C00000"/>
                </a:solidFill>
                <a:cs typeface="Aharoni" pitchFamily="2" charset="-79"/>
              </a:rPr>
              <a:t>Using Technology and Social Media to Enhance Public Meetings</a:t>
            </a:r>
            <a:endParaRPr lang="en-US" sz="3600" dirty="0">
              <a:solidFill>
                <a:srgbClr val="C00000"/>
              </a:solidFill>
              <a:cs typeface="Aharoni" pitchFamily="2" charset="-79"/>
            </a:endParaRPr>
          </a:p>
        </p:txBody>
      </p:sp>
      <p:sp>
        <p:nvSpPr>
          <p:cNvPr id="3" name="Subtitle 2"/>
          <p:cNvSpPr>
            <a:spLocks noGrp="1"/>
          </p:cNvSpPr>
          <p:nvPr>
            <p:ph type="subTitle" idx="1"/>
          </p:nvPr>
        </p:nvSpPr>
        <p:spPr>
          <a:xfrm>
            <a:off x="762000" y="4876800"/>
            <a:ext cx="7848600" cy="1200267"/>
          </a:xfrm>
          <a:solidFill>
            <a:schemeClr val="bg1"/>
          </a:solidFill>
        </p:spPr>
        <p:txBody>
          <a:bodyPr>
            <a:normAutofit fontScale="92500" lnSpcReduction="20000"/>
          </a:bodyPr>
          <a:lstStyle/>
          <a:p>
            <a:pPr algn="ctr"/>
            <a:r>
              <a:rPr lang="en-US" sz="2200" dirty="0" smtClean="0">
                <a:latin typeface="+mj-lt"/>
                <a:cs typeface="Aharoni" pitchFamily="2" charset="-79"/>
              </a:rPr>
              <a:t>CSAC Institute, Chairing and Managing Effective Public Meetings</a:t>
            </a:r>
          </a:p>
          <a:p>
            <a:pPr algn="ctr"/>
            <a:r>
              <a:rPr lang="en-US" sz="2200" dirty="0" smtClean="0">
                <a:latin typeface="+mj-lt"/>
                <a:cs typeface="Aharoni" pitchFamily="2" charset="-79"/>
              </a:rPr>
              <a:t>April 26, 2013</a:t>
            </a:r>
          </a:p>
          <a:p>
            <a:pPr algn="ctr"/>
            <a:endParaRPr lang="en-US" sz="1800" dirty="0" smtClean="0">
              <a:latin typeface="+mj-lt"/>
              <a:cs typeface="Aharoni" pitchFamily="2" charset="-79"/>
            </a:endParaRPr>
          </a:p>
          <a:p>
            <a:pPr algn="ctr"/>
            <a:r>
              <a:rPr lang="en-US" sz="1600" dirty="0" smtClean="0">
                <a:latin typeface="+mj-lt"/>
                <a:cs typeface="Aharoni" pitchFamily="2" charset="-79"/>
              </a:rPr>
              <a:t>Mona Miyasato, Chief Assistant County Administrator, Marin County</a:t>
            </a:r>
          </a:p>
          <a:p>
            <a:pPr algn="ctr"/>
            <a:endParaRPr lang="en-US" sz="2200" dirty="0">
              <a:latin typeface="+mj-lt"/>
            </a:endParaRPr>
          </a:p>
        </p:txBody>
      </p:sp>
      <p:pic>
        <p:nvPicPr>
          <p:cNvPr id="1027" name="Picture 3"/>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9467" y="228600"/>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137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49434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4084108"/>
            <a:ext cx="5781675" cy="210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90600"/>
            <a:ext cx="3994721" cy="545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49463"/>
            <a:ext cx="3243262" cy="5859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2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572000" cy="990600"/>
          </a:xfrm>
        </p:spPr>
        <p:txBody>
          <a:bodyPr>
            <a:normAutofit fontScale="90000"/>
          </a:bodyPr>
          <a:lstStyle/>
          <a:p>
            <a:r>
              <a:rPr lang="en-US" dirty="0" smtClean="0"/>
              <a:t>Use others’ websites</a:t>
            </a:r>
            <a:endParaRPr lang="en-US" dirty="0"/>
          </a:p>
        </p:txBody>
      </p:sp>
      <p:sp>
        <p:nvSpPr>
          <p:cNvPr id="3" name="Content Placeholder 2"/>
          <p:cNvSpPr>
            <a:spLocks noGrp="1"/>
          </p:cNvSpPr>
          <p:nvPr>
            <p:ph idx="1"/>
          </p:nvPr>
        </p:nvSpPr>
        <p:spPr>
          <a:xfrm>
            <a:off x="457200" y="1600200"/>
            <a:ext cx="3276600" cy="4876800"/>
          </a:xfrm>
        </p:spPr>
        <p:txBody>
          <a:bodyPr/>
          <a:lstStyle/>
          <a:p>
            <a:r>
              <a:rPr lang="en-US" dirty="0" smtClean="0"/>
              <a:t>Post on other news sites if they allow</a:t>
            </a:r>
          </a:p>
          <a:p>
            <a:r>
              <a:rPr lang="en-US" dirty="0" smtClean="0"/>
              <a:t>Patch.com</a:t>
            </a:r>
          </a:p>
          <a:p>
            <a:r>
              <a:rPr lang="en-US" dirty="0" smtClean="0"/>
              <a:t>Be responsive to those audiences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282" y="1066800"/>
            <a:ext cx="3686452" cy="333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447800"/>
            <a:ext cx="38100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057399"/>
            <a:ext cx="4516954"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93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web</a:t>
            </a:r>
            <a:endParaRPr lang="en-US" dirty="0"/>
          </a:p>
        </p:txBody>
      </p:sp>
      <p:sp>
        <p:nvSpPr>
          <p:cNvPr id="3" name="Content Placeholder 2"/>
          <p:cNvSpPr>
            <a:spLocks noGrp="1"/>
          </p:cNvSpPr>
          <p:nvPr>
            <p:ph idx="1"/>
          </p:nvPr>
        </p:nvSpPr>
        <p:spPr>
          <a:xfrm>
            <a:off x="457200" y="1600200"/>
            <a:ext cx="4114800" cy="4876800"/>
          </a:xfrm>
        </p:spPr>
        <p:txBody>
          <a:bodyPr/>
          <a:lstStyle/>
          <a:p>
            <a:pPr lvl="1"/>
            <a:r>
              <a:rPr lang="en-US" dirty="0" smtClean="0"/>
              <a:t>Special </a:t>
            </a:r>
            <a:r>
              <a:rPr lang="en-US" dirty="0"/>
              <a:t>web </a:t>
            </a:r>
            <a:r>
              <a:rPr lang="en-US" dirty="0" smtClean="0"/>
              <a:t>pages in conjunction with hot item or meeting </a:t>
            </a:r>
          </a:p>
          <a:p>
            <a:pPr lvl="2"/>
            <a:r>
              <a:rPr lang="en-US" dirty="0"/>
              <a:t>M</a:t>
            </a:r>
            <a:r>
              <a:rPr lang="en-US" dirty="0" smtClean="0"/>
              <a:t>ore information</a:t>
            </a:r>
          </a:p>
          <a:p>
            <a:pPr lvl="2"/>
            <a:r>
              <a:rPr lang="en-US" dirty="0" smtClean="0"/>
              <a:t>Complicated topic</a:t>
            </a:r>
          </a:p>
          <a:p>
            <a:pPr lvl="2"/>
            <a:r>
              <a:rPr lang="en-US" dirty="0" smtClean="0"/>
              <a:t>Broad appeal (not everyone on FB or Twitter)</a:t>
            </a:r>
          </a:p>
          <a:p>
            <a:pPr lvl="2"/>
            <a:r>
              <a:rPr lang="en-US" dirty="0" smtClean="0"/>
              <a:t>Unique URL</a:t>
            </a:r>
          </a:p>
          <a:p>
            <a:pPr lvl="1"/>
            <a:r>
              <a:rPr lang="en-US" dirty="0" smtClean="0"/>
              <a:t>Get input</a:t>
            </a:r>
          </a:p>
          <a:p>
            <a:pPr lvl="2"/>
            <a:r>
              <a:rPr lang="en-US" dirty="0" smtClean="0"/>
              <a:t>Grady </a:t>
            </a:r>
            <a:r>
              <a:rPr lang="en-US" dirty="0"/>
              <a:t>Ranch – post meeting for info and </a:t>
            </a:r>
            <a:r>
              <a:rPr lang="en-US" dirty="0" smtClean="0"/>
              <a:t>input</a:t>
            </a:r>
          </a:p>
          <a:p>
            <a:pPr lvl="2"/>
            <a:r>
              <a:rPr lang="en-US" dirty="0" smtClean="0"/>
              <a:t>Pension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06942"/>
            <a:ext cx="4094578" cy="5284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5378" y="1190096"/>
            <a:ext cx="3118622" cy="391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514600"/>
            <a:ext cx="45720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59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4343400" cy="467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04" y="4717409"/>
            <a:ext cx="5715000" cy="140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800600" y="1600200"/>
            <a:ext cx="3886200" cy="4876800"/>
          </a:xfrm>
        </p:spPr>
        <p:txBody>
          <a:bodyPr>
            <a:normAutofit/>
          </a:bodyPr>
          <a:lstStyle/>
          <a:p>
            <a:pPr marL="548640" lvl="2" indent="0">
              <a:buNone/>
            </a:pPr>
            <a:r>
              <a:rPr lang="en-US" sz="2400" b="1" dirty="0"/>
              <a:t>Reviews and </a:t>
            </a:r>
            <a:r>
              <a:rPr lang="en-US" sz="2400" b="1" dirty="0" smtClean="0"/>
              <a:t>Previews </a:t>
            </a:r>
            <a:r>
              <a:rPr lang="en-US" sz="2400" dirty="0" smtClean="0"/>
              <a:t>- Summary of major items on upcoming agenda and review of last meeting</a:t>
            </a:r>
          </a:p>
          <a:p>
            <a:pPr lvl="2">
              <a:buFont typeface="Wingdings" pitchFamily="2" charset="2"/>
              <a:buChar char="§"/>
            </a:pPr>
            <a:r>
              <a:rPr lang="en-US" dirty="0" smtClean="0"/>
              <a:t>Web</a:t>
            </a:r>
          </a:p>
          <a:p>
            <a:pPr lvl="2">
              <a:buFont typeface="Wingdings" pitchFamily="2" charset="2"/>
              <a:buChar char="§"/>
            </a:pPr>
            <a:r>
              <a:rPr lang="en-US" dirty="0" smtClean="0"/>
              <a:t>Distribute to press</a:t>
            </a:r>
          </a:p>
          <a:p>
            <a:pPr lvl="2">
              <a:buFont typeface="Wingdings" pitchFamily="2" charset="2"/>
              <a:buChar char="§"/>
            </a:pPr>
            <a:r>
              <a:rPr lang="en-US" dirty="0" smtClean="0"/>
              <a:t>Twitter</a:t>
            </a:r>
          </a:p>
          <a:p>
            <a:pPr lvl="2">
              <a:buFont typeface="Wingdings" pitchFamily="2" charset="2"/>
              <a:buChar char="§"/>
            </a:pPr>
            <a:r>
              <a:rPr lang="en-US" dirty="0" smtClean="0"/>
              <a:t>Facebook</a:t>
            </a:r>
          </a:p>
          <a:p>
            <a:pPr lvl="2">
              <a:buFont typeface="Wingdings" pitchFamily="2" charset="2"/>
              <a:buChar char="§"/>
            </a:pPr>
            <a:r>
              <a:rPr lang="en-US" dirty="0" smtClean="0"/>
              <a:t>By subscription</a:t>
            </a:r>
          </a:p>
          <a:p>
            <a:pPr lvl="2">
              <a:buFont typeface="Wingdings" pitchFamily="2" charset="2"/>
              <a:buChar char="§"/>
            </a:pPr>
            <a:r>
              <a:rPr lang="en-US" dirty="0" smtClean="0">
                <a:hlinkClick r:id="rId4"/>
              </a:rPr>
              <a:t>Review-Preview of April meeting</a:t>
            </a:r>
            <a:endParaRPr lang="en-US" dirty="0" smtClean="0"/>
          </a:p>
          <a:p>
            <a:pPr lvl="2">
              <a:buFont typeface="Wingdings" pitchFamily="2" charset="2"/>
              <a:buChar char="§"/>
            </a:pPr>
            <a:endParaRPr lang="en-US" dirty="0" smtClean="0"/>
          </a:p>
          <a:p>
            <a:pPr lvl="2">
              <a:buFont typeface="Wingdings" pitchFamily="2" charset="2"/>
              <a:buChar char="§"/>
            </a:pPr>
            <a:endParaRPr lang="en-US" dirty="0" smtClean="0"/>
          </a:p>
        </p:txBody>
      </p:sp>
    </p:spTree>
    <p:extLst>
      <p:ext uri="{BB962C8B-B14F-4D97-AF65-F5344CB8AC3E}">
        <p14:creationId xmlns:p14="http://schemas.microsoft.com/office/powerpoint/2010/main" val="1844943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a:xfrm>
            <a:off x="457200" y="1600200"/>
            <a:ext cx="3962400" cy="4876800"/>
          </a:xfrm>
        </p:spPr>
        <p:txBody>
          <a:bodyPr/>
          <a:lstStyle/>
          <a:p>
            <a:pPr marL="0" indent="0">
              <a:buNone/>
            </a:pPr>
            <a:r>
              <a:rPr lang="en-US" sz="2000" b="1" dirty="0" err="1" smtClean="0"/>
              <a:t>GovDelivery</a:t>
            </a:r>
            <a:r>
              <a:rPr lang="en-US" sz="2000" dirty="0" smtClean="0"/>
              <a:t> = 74,000 subscribers (unique emails)</a:t>
            </a:r>
          </a:p>
          <a:p>
            <a:r>
              <a:rPr lang="en-US" sz="2000" dirty="0" smtClean="0"/>
              <a:t>Number of topics = 153</a:t>
            </a:r>
          </a:p>
          <a:p>
            <a:r>
              <a:rPr lang="en-US" sz="2000" dirty="0" smtClean="0"/>
              <a:t>Number of bulletins (last year) = 653</a:t>
            </a:r>
          </a:p>
          <a:p>
            <a:endParaRPr lang="en-US" dirty="0" smtClean="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055" b="28159"/>
          <a:stretch/>
        </p:blipFill>
        <p:spPr bwMode="auto">
          <a:xfrm>
            <a:off x="4572000" y="502613"/>
            <a:ext cx="4588933" cy="546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521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48000" cy="990600"/>
          </a:xfrm>
        </p:spPr>
        <p:txBody>
          <a:bodyPr/>
          <a:lstStyle/>
          <a:p>
            <a:r>
              <a:rPr lang="en-US" dirty="0" smtClean="0"/>
              <a:t>Video</a:t>
            </a:r>
            <a:endParaRPr lang="en-US" dirty="0"/>
          </a:p>
        </p:txBody>
      </p:sp>
      <p:sp>
        <p:nvSpPr>
          <p:cNvPr id="3" name="Content Placeholder 2"/>
          <p:cNvSpPr>
            <a:spLocks noGrp="1"/>
          </p:cNvSpPr>
          <p:nvPr>
            <p:ph idx="1"/>
          </p:nvPr>
        </p:nvSpPr>
        <p:spPr>
          <a:xfrm>
            <a:off x="457200" y="1600200"/>
            <a:ext cx="3581400" cy="4876800"/>
          </a:xfrm>
        </p:spPr>
        <p:txBody>
          <a:bodyPr/>
          <a:lstStyle/>
          <a:p>
            <a:r>
              <a:rPr lang="en-US" dirty="0" smtClean="0"/>
              <a:t>Video to document meeting</a:t>
            </a:r>
          </a:p>
          <a:p>
            <a:r>
              <a:rPr lang="en-US" dirty="0" smtClean="0">
                <a:hlinkClick r:id="rId3"/>
              </a:rPr>
              <a:t>Pension Forum wrap up</a:t>
            </a:r>
            <a:endParaRPr lang="en-US" dirty="0" smtClean="0"/>
          </a:p>
          <a:p>
            <a:r>
              <a:rPr lang="en-US" dirty="0" smtClean="0"/>
              <a:t>Replay for emphasis</a:t>
            </a:r>
          </a:p>
          <a:p>
            <a:r>
              <a:rPr lang="en-US" dirty="0" smtClean="0"/>
              <a:t>Foreshadow or advertise action at meeting</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671" y="1828800"/>
            <a:ext cx="493776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015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sz="half" idx="1"/>
          </p:nvPr>
        </p:nvSpPr>
        <p:spPr>
          <a:xfrm>
            <a:off x="457200" y="1673352"/>
            <a:ext cx="3124200" cy="4718304"/>
          </a:xfrm>
        </p:spPr>
        <p:txBody>
          <a:bodyPr>
            <a:normAutofit fontScale="77500" lnSpcReduction="20000"/>
          </a:bodyPr>
          <a:lstStyle/>
          <a:p>
            <a:pPr marL="0" indent="0">
              <a:buNone/>
            </a:pPr>
            <a:r>
              <a:rPr lang="en-US" dirty="0" err="1" smtClean="0"/>
              <a:t>OpenMarin</a:t>
            </a:r>
            <a:r>
              <a:rPr lang="en-US" dirty="0" smtClean="0"/>
              <a:t> </a:t>
            </a:r>
          </a:p>
          <a:p>
            <a:endParaRPr lang="en-US" dirty="0" smtClean="0"/>
          </a:p>
          <a:p>
            <a:r>
              <a:rPr lang="en-US" dirty="0" smtClean="0"/>
              <a:t>One month opened</a:t>
            </a:r>
          </a:p>
          <a:p>
            <a:r>
              <a:rPr lang="en-US" dirty="0" smtClean="0"/>
              <a:t>One topic so far</a:t>
            </a:r>
          </a:p>
          <a:p>
            <a:r>
              <a:rPr lang="en-US" dirty="0" smtClean="0"/>
              <a:t>141 </a:t>
            </a:r>
            <a:r>
              <a:rPr lang="en-US" dirty="0"/>
              <a:t>total unique visitors to the site. </a:t>
            </a:r>
            <a:endParaRPr lang="en-US" dirty="0" smtClean="0"/>
          </a:p>
          <a:p>
            <a:r>
              <a:rPr lang="en-US" dirty="0" smtClean="0"/>
              <a:t>13 </a:t>
            </a:r>
            <a:r>
              <a:rPr lang="en-US" dirty="0"/>
              <a:t>of those visitors have subscribed and participated </a:t>
            </a:r>
            <a:endParaRPr lang="en-US" dirty="0" smtClean="0"/>
          </a:p>
          <a:p>
            <a:r>
              <a:rPr lang="en-US" dirty="0" err="1" smtClean="0">
                <a:hlinkClick r:id="rId2"/>
              </a:rPr>
              <a:t>openmarin</a:t>
            </a:r>
            <a:endParaRPr lang="en-US" dirty="0" smtClean="0"/>
          </a:p>
          <a:p>
            <a:endParaRPr lang="en-US" dirty="0"/>
          </a:p>
          <a:p>
            <a:endParaRPr lang="en-US" dirty="0" smtClean="0"/>
          </a:p>
          <a:p>
            <a:pPr marL="0" indent="0">
              <a:buNone/>
            </a:pPr>
            <a:endParaRPr lang="en-US" dirty="0" smtClean="0"/>
          </a:p>
          <a:p>
            <a:pPr marL="0" indent="0">
              <a:buNone/>
            </a:pPr>
            <a:r>
              <a:rPr lang="en-US" dirty="0" smtClean="0"/>
              <a:t> </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85800"/>
            <a:ext cx="4483100" cy="4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421543"/>
            <a:ext cx="1257300" cy="88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481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49906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haroni" pitchFamily="2" charset="-79"/>
              </a:rPr>
              <a:t>Overview</a:t>
            </a:r>
            <a:endParaRPr lang="en-US" dirty="0">
              <a:cs typeface="Aharoni" pitchFamily="2" charset="-79"/>
            </a:endParaRPr>
          </a:p>
        </p:txBody>
      </p:sp>
      <p:sp>
        <p:nvSpPr>
          <p:cNvPr id="3" name="Content Placeholder 2"/>
          <p:cNvSpPr>
            <a:spLocks noGrp="1"/>
          </p:cNvSpPr>
          <p:nvPr>
            <p:ph idx="1"/>
          </p:nvPr>
        </p:nvSpPr>
        <p:spPr>
          <a:xfrm>
            <a:off x="457200" y="3276600"/>
            <a:ext cx="8229600" cy="3200400"/>
          </a:xfrm>
        </p:spPr>
        <p:txBody>
          <a:bodyPr/>
          <a:lstStyle/>
          <a:p>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649662811"/>
              </p:ext>
            </p:extLst>
          </p:nvPr>
        </p:nvGraphicFramePr>
        <p:xfrm>
          <a:off x="533400" y="1905000"/>
          <a:ext cx="76962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523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343400" cy="990600"/>
          </a:xfrm>
        </p:spPr>
        <p:txBody>
          <a:bodyPr>
            <a:normAutofit fontScale="90000"/>
          </a:bodyPr>
          <a:lstStyle/>
          <a:p>
            <a:r>
              <a:rPr lang="en-US" dirty="0" smtClean="0"/>
              <a:t>A little about Marin County</a:t>
            </a:r>
            <a:endParaRPr lang="en-US" dirty="0"/>
          </a:p>
        </p:txBody>
      </p:sp>
      <p:sp>
        <p:nvSpPr>
          <p:cNvPr id="3" name="Content Placeholder 2"/>
          <p:cNvSpPr>
            <a:spLocks noGrp="1"/>
          </p:cNvSpPr>
          <p:nvPr>
            <p:ph sz="half" idx="1"/>
          </p:nvPr>
        </p:nvSpPr>
        <p:spPr/>
        <p:txBody>
          <a:bodyPr>
            <a:normAutofit fontScale="92500" lnSpcReduction="10000"/>
          </a:bodyPr>
          <a:lstStyle/>
          <a:p>
            <a:pPr marL="0" indent="0">
              <a:spcBef>
                <a:spcPts val="0"/>
              </a:spcBef>
              <a:spcAft>
                <a:spcPts val="0"/>
              </a:spcAft>
              <a:buNone/>
            </a:pPr>
            <a:r>
              <a:rPr lang="en-US" sz="2400" dirty="0"/>
              <a:t>Marin County</a:t>
            </a:r>
          </a:p>
          <a:p>
            <a:pPr marL="342900" indent="-342900">
              <a:spcBef>
                <a:spcPts val="0"/>
              </a:spcBef>
            </a:pPr>
            <a:r>
              <a:rPr lang="en-US" sz="2400" dirty="0"/>
              <a:t>255,000 population</a:t>
            </a:r>
          </a:p>
          <a:p>
            <a:pPr marL="342900" indent="-342900">
              <a:spcBef>
                <a:spcPts val="0"/>
              </a:spcBef>
            </a:pPr>
            <a:r>
              <a:rPr lang="en-US" sz="2400" dirty="0"/>
              <a:t>530 square miles</a:t>
            </a:r>
          </a:p>
          <a:p>
            <a:pPr marL="342900" indent="-342900">
              <a:spcBef>
                <a:spcPts val="0"/>
              </a:spcBef>
            </a:pPr>
            <a:r>
              <a:rPr lang="en-US" sz="2400" dirty="0"/>
              <a:t>26% unincorporated </a:t>
            </a:r>
          </a:p>
          <a:p>
            <a:pPr marL="342900" indent="-342900">
              <a:spcBef>
                <a:spcPts val="0"/>
              </a:spcBef>
            </a:pPr>
            <a:r>
              <a:rPr lang="en-US" sz="2400" dirty="0"/>
              <a:t>Educated and affluent </a:t>
            </a:r>
          </a:p>
          <a:p>
            <a:pPr marL="342900" indent="-342900">
              <a:spcBef>
                <a:spcPts val="0"/>
              </a:spcBef>
            </a:pPr>
            <a:r>
              <a:rPr lang="en-US" sz="2400" dirty="0"/>
              <a:t>Older  - 28% over 65</a:t>
            </a:r>
          </a:p>
          <a:p>
            <a:pPr>
              <a:spcBef>
                <a:spcPts val="0"/>
              </a:spcBef>
              <a:spcAft>
                <a:spcPts val="0"/>
              </a:spcAft>
            </a:pPr>
            <a:endParaRPr lang="en-US" sz="2400" dirty="0"/>
          </a:p>
          <a:p>
            <a:pPr>
              <a:spcBef>
                <a:spcPts val="0"/>
              </a:spcBef>
              <a:spcAft>
                <a:spcPts val="0"/>
              </a:spcAft>
            </a:pPr>
            <a:r>
              <a:rPr lang="en-US" sz="2400" dirty="0"/>
              <a:t>County Government </a:t>
            </a:r>
          </a:p>
          <a:p>
            <a:pPr marL="342900" indent="-342900">
              <a:spcBef>
                <a:spcPts val="0"/>
              </a:spcBef>
            </a:pPr>
            <a:r>
              <a:rPr lang="en-US" sz="2400" dirty="0"/>
              <a:t>2,000 FTE</a:t>
            </a:r>
          </a:p>
          <a:p>
            <a:pPr marL="342900" indent="-342900">
              <a:spcBef>
                <a:spcPts val="0"/>
              </a:spcBef>
            </a:pPr>
            <a:r>
              <a:rPr lang="en-US" sz="2400" dirty="0"/>
              <a:t>$445 M </a:t>
            </a:r>
            <a:r>
              <a:rPr lang="en-US" sz="2400" dirty="0" smtClean="0"/>
              <a:t>budget</a:t>
            </a:r>
          </a:p>
          <a:p>
            <a:pPr marL="342900" indent="-342900">
              <a:spcBef>
                <a:spcPts val="0"/>
              </a:spcBef>
            </a:pPr>
            <a:r>
              <a:rPr lang="en-US" sz="2400" dirty="0" smtClean="0"/>
              <a:t>Our mission includes to “</a:t>
            </a:r>
            <a:r>
              <a:rPr lang="en-US" sz="2400" dirty="0" smtClean="0">
                <a:solidFill>
                  <a:srgbClr val="C00000"/>
                </a:solidFill>
              </a:rPr>
              <a:t>encourage meaningful participation in the governance of the County by all</a:t>
            </a:r>
            <a:r>
              <a:rPr lang="en-US" sz="2400" dirty="0" smtClean="0"/>
              <a:t>.”  Still a challenge!</a:t>
            </a:r>
            <a:endParaRPr lang="en-US" sz="2400" dirty="0"/>
          </a:p>
          <a:p>
            <a:pPr>
              <a:spcBef>
                <a:spcPts val="0"/>
              </a:spcBef>
              <a:spcAft>
                <a:spcPts val="0"/>
              </a:spcAft>
            </a:pPr>
            <a:endParaRPr lang="en-US" sz="2400" dirty="0"/>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2672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077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Context</a:t>
            </a:r>
            <a:endParaRPr lang="en-US" dirty="0"/>
          </a:p>
        </p:txBody>
      </p:sp>
      <p:sp>
        <p:nvSpPr>
          <p:cNvPr id="3" name="Content Placeholder 2"/>
          <p:cNvSpPr>
            <a:spLocks noGrp="1"/>
          </p:cNvSpPr>
          <p:nvPr>
            <p:ph idx="1"/>
          </p:nvPr>
        </p:nvSpPr>
        <p:spPr>
          <a:xfrm>
            <a:off x="457200" y="1600200"/>
            <a:ext cx="4038600" cy="4876800"/>
          </a:xfrm>
        </p:spPr>
        <p:txBody>
          <a:bodyPr>
            <a:normAutofit/>
          </a:bodyPr>
          <a:lstStyle/>
          <a:p>
            <a:pPr marL="274320" lvl="1" indent="0">
              <a:buNone/>
            </a:pPr>
            <a:r>
              <a:rPr lang="en-US" sz="3000" dirty="0" smtClean="0"/>
              <a:t>Before looking at the tools, what’s the </a:t>
            </a:r>
            <a:r>
              <a:rPr lang="en-US" sz="3000" i="1" dirty="0" smtClean="0"/>
              <a:t>purpose? </a:t>
            </a:r>
          </a:p>
          <a:p>
            <a:pPr marL="274320" lvl="1" indent="0">
              <a:buNone/>
            </a:pPr>
            <a:endParaRPr lang="en-US" sz="3000" i="1" dirty="0"/>
          </a:p>
          <a:p>
            <a:pPr marL="274320" lvl="1" indent="0">
              <a:buNone/>
            </a:pPr>
            <a:r>
              <a:rPr lang="en-US" sz="3000" i="1" dirty="0" smtClean="0"/>
              <a:t>Tool is just the means</a:t>
            </a:r>
          </a:p>
          <a:p>
            <a:pPr marL="274320" lvl="1" indent="0">
              <a:buNone/>
            </a:pPr>
            <a:endParaRPr lang="en-US" sz="3000" i="1" dirty="0"/>
          </a:p>
          <a:p>
            <a:pPr marL="274320" lvl="1" indent="0">
              <a:buNone/>
            </a:pPr>
            <a:r>
              <a:rPr lang="en-US" sz="3000" i="1" dirty="0" smtClean="0"/>
              <a:t>Participation continuum</a:t>
            </a:r>
          </a:p>
          <a:p>
            <a:pPr marL="0" indent="0">
              <a:buNone/>
            </a:pPr>
            <a:endParaRPr lang="en-US" dirty="0"/>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2518538959"/>
              </p:ext>
            </p:extLst>
          </p:nvPr>
        </p:nvGraphicFramePr>
        <p:xfrm>
          <a:off x="4910667" y="1143000"/>
          <a:ext cx="4267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312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Participation Continuum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475163"/>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2667" y="4996934"/>
            <a:ext cx="8153400" cy="1200329"/>
          </a:xfrm>
          <a:prstGeom prst="rect">
            <a:avLst/>
          </a:prstGeom>
          <a:noFill/>
        </p:spPr>
        <p:txBody>
          <a:bodyPr wrap="square" rtlCol="0">
            <a:spAutoFit/>
          </a:bodyPr>
          <a:lstStyle/>
          <a:p>
            <a:r>
              <a:rPr lang="en-US" sz="2400" i="1" dirty="0" smtClean="0"/>
              <a:t>Method depends on the issue, circumstance and your objective</a:t>
            </a:r>
          </a:p>
          <a:p>
            <a:r>
              <a:rPr lang="en-US" sz="2400" i="1" dirty="0" smtClean="0"/>
              <a:t>Tech tools  = &gt; greater ability  in all these</a:t>
            </a:r>
          </a:p>
        </p:txBody>
      </p:sp>
    </p:spTree>
    <p:extLst>
      <p:ext uri="{BB962C8B-B14F-4D97-AF65-F5344CB8AC3E}">
        <p14:creationId xmlns:p14="http://schemas.microsoft.com/office/powerpoint/2010/main" val="1484164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3931920" cy="639762"/>
          </a:xfrm>
        </p:spPr>
        <p:txBody>
          <a:bodyPr>
            <a:noAutofit/>
          </a:bodyPr>
          <a:lstStyle/>
          <a:p>
            <a:pPr algn="l"/>
            <a:r>
              <a:rPr lang="en-US" sz="2400" b="1" dirty="0" smtClean="0"/>
              <a:t>Communication Systems, Policies and Practices </a:t>
            </a:r>
            <a:endParaRPr lang="en-US" sz="2400" b="1" dirty="0"/>
          </a:p>
        </p:txBody>
      </p:sp>
      <p:sp>
        <p:nvSpPr>
          <p:cNvPr id="2" name="Title 1"/>
          <p:cNvSpPr>
            <a:spLocks noGrp="1"/>
          </p:cNvSpPr>
          <p:nvPr>
            <p:ph type="title"/>
          </p:nvPr>
        </p:nvSpPr>
        <p:spPr>
          <a:xfrm>
            <a:off x="457200" y="533400"/>
            <a:ext cx="5562600" cy="914400"/>
          </a:xfrm>
        </p:spPr>
        <p:txBody>
          <a:bodyPr/>
          <a:lstStyle/>
          <a:p>
            <a:r>
              <a:rPr lang="en-US" dirty="0" smtClean="0"/>
              <a:t>Foundational Pieces</a:t>
            </a:r>
            <a:endParaRPr lang="en-US" dirty="0"/>
          </a:p>
        </p:txBody>
      </p:sp>
      <p:sp>
        <p:nvSpPr>
          <p:cNvPr id="4" name="Content Placeholder 3"/>
          <p:cNvSpPr>
            <a:spLocks noGrp="1"/>
          </p:cNvSpPr>
          <p:nvPr>
            <p:ph sz="half" idx="2"/>
          </p:nvPr>
        </p:nvSpPr>
        <p:spPr>
          <a:xfrm>
            <a:off x="457200" y="2286000"/>
            <a:ext cx="3931920" cy="4103688"/>
          </a:xfrm>
        </p:spPr>
        <p:txBody>
          <a:bodyPr>
            <a:normAutofit lnSpcReduction="10000"/>
          </a:bodyPr>
          <a:lstStyle/>
          <a:p>
            <a:r>
              <a:rPr lang="en-US" sz="2000" dirty="0" smtClean="0"/>
              <a:t>Common direction understood by policy makers (Plan)</a:t>
            </a:r>
          </a:p>
          <a:p>
            <a:r>
              <a:rPr lang="en-US" sz="2000" dirty="0" smtClean="0"/>
              <a:t>Adopted social </a:t>
            </a:r>
            <a:r>
              <a:rPr lang="en-US" sz="2000" dirty="0"/>
              <a:t>m</a:t>
            </a:r>
            <a:r>
              <a:rPr lang="en-US" sz="2000" dirty="0" smtClean="0"/>
              <a:t>edia </a:t>
            </a:r>
            <a:r>
              <a:rPr lang="en-US" sz="2000" dirty="0"/>
              <a:t>p</a:t>
            </a:r>
            <a:r>
              <a:rPr lang="en-US" sz="2000" dirty="0" smtClean="0"/>
              <a:t>olicy and “</a:t>
            </a:r>
            <a:r>
              <a:rPr lang="en-US" sz="2000" dirty="0"/>
              <a:t>H</a:t>
            </a:r>
            <a:r>
              <a:rPr lang="en-US" sz="2000" dirty="0" smtClean="0"/>
              <a:t>ow To” Playbook</a:t>
            </a:r>
          </a:p>
          <a:p>
            <a:r>
              <a:rPr lang="en-US" sz="2000" dirty="0"/>
              <a:t>Electronic agenda system (meetings, </a:t>
            </a:r>
            <a:r>
              <a:rPr lang="en-US" sz="2000" dirty="0" smtClean="0"/>
              <a:t>webcasts)</a:t>
            </a:r>
            <a:endParaRPr lang="en-US" sz="2000" dirty="0"/>
          </a:p>
          <a:p>
            <a:r>
              <a:rPr lang="en-US" sz="2000" dirty="0"/>
              <a:t>Video production ability</a:t>
            </a:r>
          </a:p>
          <a:p>
            <a:pPr marL="0" indent="0">
              <a:buNone/>
            </a:pPr>
            <a:r>
              <a:rPr lang="en-US" sz="2000" dirty="0"/>
              <a:t>(YouTube Channel</a:t>
            </a:r>
            <a:r>
              <a:rPr lang="en-US" sz="2000" dirty="0" smtClean="0"/>
              <a:t>)</a:t>
            </a:r>
          </a:p>
          <a:p>
            <a:r>
              <a:rPr lang="en-US" sz="2000" dirty="0" smtClean="0"/>
              <a:t>Adaptive website</a:t>
            </a:r>
          </a:p>
          <a:p>
            <a:r>
              <a:rPr lang="en-US" sz="2000" dirty="0" smtClean="0"/>
              <a:t>Systems for distribution (email lists, newsletters, subscriptions)</a:t>
            </a:r>
          </a:p>
          <a:p>
            <a:pPr marL="0" indent="0">
              <a:buNone/>
            </a:pPr>
            <a:endParaRPr lang="en-US" sz="2000" dirty="0" smtClean="0"/>
          </a:p>
          <a:p>
            <a:pPr marL="0" indent="0">
              <a:buNone/>
            </a:pPr>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1900" dirty="0"/>
          </a:p>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762000"/>
            <a:ext cx="2787433" cy="35465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99405"/>
            <a:ext cx="2776857" cy="304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653050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 Facebook</a:t>
            </a:r>
            <a:endParaRPr lang="en-US" dirty="0"/>
          </a:p>
        </p:txBody>
      </p:sp>
      <p:sp>
        <p:nvSpPr>
          <p:cNvPr id="3" name="Content Placeholder 2"/>
          <p:cNvSpPr>
            <a:spLocks noGrp="1"/>
          </p:cNvSpPr>
          <p:nvPr>
            <p:ph idx="1"/>
          </p:nvPr>
        </p:nvSpPr>
        <p:spPr>
          <a:xfrm>
            <a:off x="5029200" y="1524000"/>
            <a:ext cx="3937000" cy="5215467"/>
          </a:xfrm>
          <a:solidFill>
            <a:schemeClr val="bg1"/>
          </a:solidFill>
        </p:spPr>
        <p:txBody>
          <a:bodyPr>
            <a:normAutofit/>
          </a:bodyPr>
          <a:lstStyle/>
          <a:p>
            <a:r>
              <a:rPr lang="en-US" sz="2000" dirty="0" smtClean="0"/>
              <a:t>89,000– 1 in 3 Marin residents have FB accounts</a:t>
            </a:r>
          </a:p>
          <a:p>
            <a:r>
              <a:rPr lang="en-US" sz="2000" dirty="0" smtClean="0"/>
              <a:t>19 County FB pages</a:t>
            </a:r>
          </a:p>
          <a:p>
            <a:r>
              <a:rPr lang="en-US" sz="2000" dirty="0" smtClean="0"/>
              <a:t>Not a lot of “likes” but…</a:t>
            </a:r>
          </a:p>
          <a:p>
            <a:pPr lvl="1"/>
            <a:r>
              <a:rPr lang="en-US" sz="1600" dirty="0" smtClean="0"/>
              <a:t>Main Marin County page: 1,086 Reach within 1 week</a:t>
            </a:r>
          </a:p>
          <a:p>
            <a:pPr lvl="1"/>
            <a:r>
              <a:rPr lang="en-US" sz="1600" dirty="0" smtClean="0"/>
              <a:t>Parks and Cultural:  close to 4,000 Reach each (1 week)</a:t>
            </a:r>
          </a:p>
          <a:p>
            <a:pPr lvl="1"/>
            <a:r>
              <a:rPr lang="en-US" sz="1600" dirty="0" smtClean="0"/>
              <a:t>Most popular post: </a:t>
            </a:r>
          </a:p>
          <a:p>
            <a:pPr lvl="2"/>
            <a:r>
              <a:rPr lang="en-US" sz="1400" dirty="0" smtClean="0"/>
              <a:t>23,144 County Main page (voter guide); </a:t>
            </a:r>
          </a:p>
          <a:p>
            <a:pPr lvl="2"/>
            <a:r>
              <a:rPr lang="en-US" sz="1400" dirty="0" smtClean="0"/>
              <a:t>34,700 for Fair FB site</a:t>
            </a:r>
          </a:p>
          <a:p>
            <a:endParaRPr lang="en-US" dirty="0" smtClean="0"/>
          </a:p>
          <a:p>
            <a:pPr lvl="2"/>
            <a:endParaRPr lang="en-US" dirty="0" smtClean="0"/>
          </a:p>
          <a:p>
            <a:pPr lvl="2"/>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67041"/>
            <a:ext cx="4800600" cy="538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384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 Twitter</a:t>
            </a:r>
            <a:endParaRPr lang="en-US" dirty="0"/>
          </a:p>
        </p:txBody>
      </p:sp>
      <p:sp>
        <p:nvSpPr>
          <p:cNvPr id="3" name="Content Placeholder 2"/>
          <p:cNvSpPr>
            <a:spLocks noGrp="1"/>
          </p:cNvSpPr>
          <p:nvPr>
            <p:ph idx="1"/>
          </p:nvPr>
        </p:nvSpPr>
        <p:spPr>
          <a:xfrm>
            <a:off x="685800" y="1574800"/>
            <a:ext cx="4080933" cy="4800600"/>
          </a:xfrm>
        </p:spPr>
        <p:txBody>
          <a:bodyPr>
            <a:normAutofit/>
          </a:bodyPr>
          <a:lstStyle/>
          <a:p>
            <a:r>
              <a:rPr lang="en-US" sz="2000" dirty="0" smtClean="0"/>
              <a:t>7 Twitter accounts in County</a:t>
            </a:r>
          </a:p>
          <a:p>
            <a:r>
              <a:rPr lang="en-US" sz="2000" dirty="0" smtClean="0"/>
              <a:t>1,729  followers for main County of Marin site</a:t>
            </a:r>
          </a:p>
          <a:p>
            <a:r>
              <a:rPr lang="en-US" sz="2000" dirty="0" smtClean="0"/>
              <a:t>Increased over past year</a:t>
            </a:r>
          </a:p>
          <a:p>
            <a:r>
              <a:rPr lang="en-US" sz="2000" dirty="0" smtClean="0"/>
              <a:t>Preferred for County news</a:t>
            </a:r>
          </a:p>
          <a:p>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383" y="1447800"/>
            <a:ext cx="440055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70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use social media</a:t>
            </a:r>
            <a:endParaRPr lang="en-US" dirty="0"/>
          </a:p>
        </p:txBody>
      </p:sp>
      <p:sp>
        <p:nvSpPr>
          <p:cNvPr id="3" name="Content Placeholder 2"/>
          <p:cNvSpPr>
            <a:spLocks noGrp="1"/>
          </p:cNvSpPr>
          <p:nvPr>
            <p:ph idx="1"/>
          </p:nvPr>
        </p:nvSpPr>
        <p:spPr>
          <a:xfrm>
            <a:off x="152400" y="1524000"/>
            <a:ext cx="4495800" cy="4876800"/>
          </a:xfrm>
        </p:spPr>
        <p:txBody>
          <a:bodyPr>
            <a:normAutofit lnSpcReduction="10000"/>
          </a:bodyPr>
          <a:lstStyle/>
          <a:p>
            <a:r>
              <a:rPr lang="en-US" b="1" dirty="0" smtClean="0"/>
              <a:t>Facebook </a:t>
            </a:r>
            <a:r>
              <a:rPr lang="en-US" b="1" dirty="0"/>
              <a:t>and Twitter </a:t>
            </a:r>
            <a:r>
              <a:rPr lang="en-US" b="1" dirty="0" smtClean="0"/>
              <a:t>posts </a:t>
            </a:r>
          </a:p>
          <a:p>
            <a:pPr lvl="1"/>
            <a:r>
              <a:rPr lang="en-US" dirty="0" smtClean="0"/>
              <a:t>Before and after meetings</a:t>
            </a:r>
          </a:p>
          <a:p>
            <a:pPr lvl="2"/>
            <a:r>
              <a:rPr lang="en-US" dirty="0" smtClean="0"/>
              <a:t>Announcements </a:t>
            </a:r>
            <a:r>
              <a:rPr lang="en-US" dirty="0"/>
              <a:t>of meetings  </a:t>
            </a:r>
            <a:endParaRPr lang="en-US" dirty="0" smtClean="0"/>
          </a:p>
          <a:p>
            <a:pPr lvl="2"/>
            <a:r>
              <a:rPr lang="en-US" dirty="0" smtClean="0"/>
              <a:t>Upcoming </a:t>
            </a:r>
            <a:r>
              <a:rPr lang="en-US" dirty="0"/>
              <a:t>events or stories </a:t>
            </a:r>
            <a:endParaRPr lang="en-US" dirty="0" smtClean="0"/>
          </a:p>
          <a:p>
            <a:pPr lvl="1"/>
            <a:r>
              <a:rPr lang="en-US" dirty="0"/>
              <a:t>Drive traffic to website for more info</a:t>
            </a:r>
          </a:p>
          <a:p>
            <a:pPr lvl="1"/>
            <a:r>
              <a:rPr lang="en-US" dirty="0" smtClean="0"/>
              <a:t>Tone </a:t>
            </a:r>
          </a:p>
          <a:p>
            <a:pPr lvl="1"/>
            <a:r>
              <a:rPr lang="en-US" dirty="0" smtClean="0"/>
              <a:t>Photos on FB</a:t>
            </a:r>
          </a:p>
          <a:p>
            <a:pPr lvl="1"/>
            <a:r>
              <a:rPr lang="en-US" dirty="0" smtClean="0"/>
              <a:t>Don’t fear Comments</a:t>
            </a:r>
          </a:p>
          <a:p>
            <a:pPr lvl="1"/>
            <a:r>
              <a:rPr lang="en-US" dirty="0" smtClean="0"/>
              <a:t>Link </a:t>
            </a:r>
            <a:r>
              <a:rPr lang="en-US" dirty="0"/>
              <a:t>to other </a:t>
            </a:r>
            <a:r>
              <a:rPr lang="en-US" dirty="0" smtClean="0"/>
              <a:t>media</a:t>
            </a:r>
          </a:p>
          <a:p>
            <a:pPr lvl="1"/>
            <a:r>
              <a:rPr lang="en-US" dirty="0" smtClean="0"/>
              <a:t>Use for items </a:t>
            </a:r>
            <a:r>
              <a:rPr lang="en-US" dirty="0"/>
              <a:t>not significant enough for media releases but </a:t>
            </a:r>
            <a:r>
              <a:rPr lang="en-US" dirty="0" smtClean="0"/>
              <a:t>important</a:t>
            </a:r>
          </a:p>
          <a:p>
            <a:pPr lvl="1"/>
            <a:r>
              <a:rPr lang="en-US" dirty="0" smtClean="0"/>
              <a:t>Ads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3589496" cy="339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070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663</TotalTime>
  <Words>543</Words>
  <Application>Microsoft Office PowerPoint</Application>
  <PresentationFormat>On-screen Show (4:3)</PresentationFormat>
  <Paragraphs>140</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Using Technology and Social Media to Enhance Public Meetings</vt:lpstr>
      <vt:lpstr>Overview</vt:lpstr>
      <vt:lpstr>A little about Marin County</vt:lpstr>
      <vt:lpstr>Broader Context</vt:lpstr>
      <vt:lpstr>Participation Continuum</vt:lpstr>
      <vt:lpstr>Foundational Pieces</vt:lpstr>
      <vt:lpstr>Social – Facebook</vt:lpstr>
      <vt:lpstr>Social - Twitter</vt:lpstr>
      <vt:lpstr>How we use social media</vt:lpstr>
      <vt:lpstr>PowerPoint Presentation</vt:lpstr>
      <vt:lpstr>Use others’ websites</vt:lpstr>
      <vt:lpstr>Use the web</vt:lpstr>
      <vt:lpstr>Other Tools </vt:lpstr>
      <vt:lpstr>Other Tools</vt:lpstr>
      <vt:lpstr>Video</vt:lpstr>
      <vt:lpstr>Other Tools</vt:lpstr>
      <vt:lpstr>Questions?</vt:lpstr>
    </vt:vector>
  </TitlesOfParts>
  <Company>County of Marin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Technology and Social Media to Enhance Public Meetings (before, during or after the meeting)  Connecting Your Audience to What’s Coming Up,  Going On or Went Down in ways they expect</dc:title>
  <dc:creator>Miyasato</dc:creator>
  <cp:lastModifiedBy>Christal Love</cp:lastModifiedBy>
  <cp:revision>42</cp:revision>
  <cp:lastPrinted>2013-04-26T17:42:03Z</cp:lastPrinted>
  <dcterms:created xsi:type="dcterms:W3CDTF">2013-04-15T00:20:46Z</dcterms:created>
  <dcterms:modified xsi:type="dcterms:W3CDTF">2013-04-29T20:43:55Z</dcterms:modified>
</cp:coreProperties>
</file>