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7"/>
  </p:notesMasterIdLst>
  <p:handoutMasterIdLst>
    <p:handoutMasterId r:id="rId28"/>
  </p:handoutMasterIdLst>
  <p:sldIdLst>
    <p:sldId id="459" r:id="rId2"/>
    <p:sldId id="428" r:id="rId3"/>
    <p:sldId id="439" r:id="rId4"/>
    <p:sldId id="440" r:id="rId5"/>
    <p:sldId id="441" r:id="rId6"/>
    <p:sldId id="442" r:id="rId7"/>
    <p:sldId id="467" r:id="rId8"/>
    <p:sldId id="443" r:id="rId9"/>
    <p:sldId id="444" r:id="rId10"/>
    <p:sldId id="472" r:id="rId11"/>
    <p:sldId id="445" r:id="rId12"/>
    <p:sldId id="469" r:id="rId13"/>
    <p:sldId id="447" r:id="rId14"/>
    <p:sldId id="448" r:id="rId15"/>
    <p:sldId id="449" r:id="rId16"/>
    <p:sldId id="450" r:id="rId17"/>
    <p:sldId id="468" r:id="rId18"/>
    <p:sldId id="451" r:id="rId19"/>
    <p:sldId id="460" r:id="rId20"/>
    <p:sldId id="461" r:id="rId21"/>
    <p:sldId id="462" r:id="rId22"/>
    <p:sldId id="463" r:id="rId23"/>
    <p:sldId id="465" r:id="rId24"/>
    <p:sldId id="464" r:id="rId25"/>
    <p:sldId id="458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B4F3"/>
    <a:srgbClr val="000099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3804" autoAdjust="0"/>
  </p:normalViewPr>
  <p:slideViewPr>
    <p:cSldViewPr>
      <p:cViewPr varScale="1">
        <p:scale>
          <a:sx n="77" d="100"/>
          <a:sy n="77" d="100"/>
        </p:scale>
        <p:origin x="-322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8C4385D-627A-402E-A50C-0312EEB7FE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23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DE3AB2-6033-4F41-8653-E5ACF84E99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812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1600200"/>
            <a:ext cx="65532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355975"/>
            <a:ext cx="6172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560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758399B-EC3A-43E8-98AD-DA61E221E396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56007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0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6008" name="Object 8"/>
          <p:cNvGraphicFramePr>
            <a:graphicFrameLocks noChangeAspect="1"/>
          </p:cNvGraphicFramePr>
          <p:nvPr userDrawn="1"/>
        </p:nvGraphicFramePr>
        <p:xfrm>
          <a:off x="6096000" y="6096000"/>
          <a:ext cx="2895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2" name="Photo Editor Photo" r:id="rId4" imgW="17438095" imgH="2523810" progId="MSPhotoEd.3">
                  <p:embed/>
                </p:oleObj>
              </mc:Choice>
              <mc:Fallback>
                <p:oleObj name="Photo Editor Photo" r:id="rId4" imgW="17438095" imgH="2523810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6096000"/>
                        <a:ext cx="28956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09" name="Picture 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16002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10" name="Rectangle 10"/>
          <p:cNvSpPr>
            <a:spLocks noChangeArrowheads="1"/>
          </p:cNvSpPr>
          <p:nvPr userDrawn="1"/>
        </p:nvSpPr>
        <p:spPr bwMode="auto">
          <a:xfrm>
            <a:off x="0" y="9144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92107-9599-4413-846F-7167D5CD56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38555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6E9D4-6ED2-411F-8F69-33CCE6D20A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08658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371600"/>
            <a:ext cx="4038600" cy="39624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0B302A4-E15B-476F-881F-4CA89E33FB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70794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429000"/>
            <a:ext cx="40386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DF1F161-9F17-487A-B084-91471BE126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0907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20BD0-4C53-4AFC-A5B6-3238B5B37A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8082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34A49-A221-4006-9149-DEE17EE659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4093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F7455-3293-46FB-A957-69FA0F2A80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2670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B7C2C-0E97-46E2-B0DF-932EE6AA6C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2372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82DA7-7D6F-4646-8E28-EC892D9756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6821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0C6AB-76CD-4D03-B6F1-0C37CA5083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269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C9704-6A9E-4DD3-A83F-3AD4768937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7764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27516-3499-42BE-9985-92CF8CDBF5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4406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8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830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49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49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49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2549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2549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charset="0"/>
              </a:defRPr>
            </a:lvl1pPr>
          </a:lstStyle>
          <a:p>
            <a:fld id="{A65871C7-0738-47A0-90CF-151951A224D6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54984" name="Picture 8" descr="a logo only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867400"/>
            <a:ext cx="685800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4985" name="Rectangle 9"/>
          <p:cNvSpPr>
            <a:spLocks noChangeArrowheads="1"/>
          </p:cNvSpPr>
          <p:nvPr userDrawn="1"/>
        </p:nvSpPr>
        <p:spPr bwMode="auto">
          <a:xfrm>
            <a:off x="76200" y="5867400"/>
            <a:ext cx="320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chemeClr val="bg1"/>
                </a:solidFill>
                <a:cs typeface="Arial" charset="0"/>
              </a:rPr>
              <a:t>www.ca-ilg.org</a:t>
            </a:r>
            <a:endParaRPr lang="en-US" sz="2800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spd="slow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rgbClr val="00808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008080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008080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008080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00808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808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808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808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808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/>
              <a:t>Local Government Basics</a:t>
            </a:r>
          </a:p>
        </p:txBody>
      </p:sp>
      <p:sp>
        <p:nvSpPr>
          <p:cNvPr id="32768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/>
              <a:t>Understanding California’s System of Local Government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Types of Local Regulation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2800"/>
          </a:p>
          <a:p>
            <a:r>
              <a:rPr lang="en-US" sz="2800" b="1"/>
              <a:t>Public Safety:</a:t>
            </a:r>
            <a:r>
              <a:rPr lang="en-US" sz="2800"/>
              <a:t> Curfews, anti-gang measures</a:t>
            </a:r>
          </a:p>
          <a:p>
            <a:endParaRPr lang="en-US" sz="2800"/>
          </a:p>
          <a:p>
            <a:r>
              <a:rPr lang="en-US" sz="2800" b="1"/>
              <a:t>Land Use:</a:t>
            </a:r>
            <a:r>
              <a:rPr lang="en-US" sz="2800"/>
              <a:t> Planning and zoning laws, historic preservation, sign regulations</a:t>
            </a:r>
          </a:p>
          <a:p>
            <a:endParaRPr lang="en-US" sz="2800"/>
          </a:p>
          <a:p>
            <a:r>
              <a:rPr lang="en-US" sz="2800" b="1"/>
              <a:t>Business Regulations:</a:t>
            </a:r>
            <a:r>
              <a:rPr lang="en-US" sz="2800"/>
              <a:t> Adult entertainment, rent control, parking requirements</a:t>
            </a: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/>
              <a:t>Special Districts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5,000 special districts </a:t>
            </a:r>
          </a:p>
          <a:p>
            <a:pPr>
              <a:lnSpc>
                <a:spcPct val="90000"/>
              </a:lnSpc>
            </a:pPr>
            <a:endParaRPr lang="en-US" sz="1400"/>
          </a:p>
          <a:p>
            <a:pPr>
              <a:lnSpc>
                <a:spcPct val="90000"/>
              </a:lnSpc>
            </a:pPr>
            <a:r>
              <a:rPr lang="en-US" sz="2800"/>
              <a:t>Organized for specific purposes:  water, sewer, fire protection</a:t>
            </a:r>
          </a:p>
          <a:p>
            <a:pPr>
              <a:lnSpc>
                <a:spcPct val="90000"/>
              </a:lnSpc>
            </a:pPr>
            <a:endParaRPr lang="en-US" sz="1400"/>
          </a:p>
          <a:p>
            <a:pPr>
              <a:lnSpc>
                <a:spcPct val="90000"/>
              </a:lnSpc>
            </a:pPr>
            <a:r>
              <a:rPr lang="en-US" sz="2800"/>
              <a:t>Provide these services within a city or within a county</a:t>
            </a:r>
          </a:p>
          <a:p>
            <a:pPr>
              <a:lnSpc>
                <a:spcPct val="90000"/>
              </a:lnSpc>
            </a:pPr>
            <a:endParaRPr lang="en-US" sz="1400"/>
          </a:p>
          <a:p>
            <a:pPr>
              <a:lnSpc>
                <a:spcPct val="90000"/>
              </a:lnSpc>
            </a:pPr>
            <a:r>
              <a:rPr lang="en-US" sz="2800"/>
              <a:t>School districts are special districts</a:t>
            </a:r>
          </a:p>
        </p:txBody>
      </p:sp>
    </p:spTree>
  </p:cSld>
  <p:clrMapOvr>
    <a:masterClrMapping/>
  </p:clrMapOvr>
  <p:transition spd="slow" advClick="0" advTm="5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Schools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648200" cy="3962400"/>
          </a:xfrm>
        </p:spPr>
        <p:txBody>
          <a:bodyPr/>
          <a:lstStyle/>
          <a:p>
            <a:endParaRPr lang="en-US" sz="2800"/>
          </a:p>
          <a:p>
            <a:r>
              <a:rPr lang="en-US" sz="2800"/>
              <a:t>Hybrid</a:t>
            </a:r>
          </a:p>
          <a:p>
            <a:endParaRPr lang="en-US" sz="2800"/>
          </a:p>
          <a:p>
            <a:pPr lvl="1"/>
            <a:r>
              <a:rPr lang="en-US" sz="2400"/>
              <a:t>Funded and part of state system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Locally elected boards exercise some control</a:t>
            </a:r>
          </a:p>
        </p:txBody>
      </p:sp>
      <p:pic>
        <p:nvPicPr>
          <p:cNvPr id="345094" name="Picture 6" descr="Education Code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990600"/>
            <a:ext cx="2613025" cy="304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5096" name="Picture 8" descr="School board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3733800"/>
            <a:ext cx="3370263" cy="1905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/>
              <a:t>People Who Serve in Local Governments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b="1"/>
          </a:p>
        </p:txBody>
      </p:sp>
    </p:spTree>
  </p:cSld>
  <p:clrMapOvr>
    <a:masterClrMapping/>
  </p:clrMapOvr>
  <p:transition spd="slow" advClick="0" advTm="5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endParaRPr lang="en-US" b="1"/>
          </a:p>
        </p:txBody>
      </p:sp>
      <p:pic>
        <p:nvPicPr>
          <p:cNvPr id="310275" name="Picture 4" descr="what's in a name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71600"/>
            <a:ext cx="9144000" cy="4495800"/>
          </a:xfrm>
        </p:spPr>
      </p:pic>
    </p:spTree>
  </p:cSld>
  <p:clrMapOvr>
    <a:masterClrMapping/>
  </p:clrMapOvr>
  <p:transition spd="slow" advClick="0" advTm="5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219200"/>
          </a:xfrm>
        </p:spPr>
        <p:txBody>
          <a:bodyPr/>
          <a:lstStyle/>
          <a:p>
            <a:r>
              <a:rPr lang="en-US" b="1"/>
              <a:t>Common Staff Positions</a:t>
            </a:r>
            <a:r>
              <a:rPr lang="en-US"/>
              <a:t> </a:t>
            </a:r>
            <a:endParaRPr lang="en-US" sz="2800" i="1"/>
          </a:p>
        </p:txBody>
      </p:sp>
      <p:pic>
        <p:nvPicPr>
          <p:cNvPr id="311299" name="Picture 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209800"/>
            <a:ext cx="8382000" cy="3187700"/>
          </a:xfrm>
        </p:spPr>
      </p:pic>
    </p:spTree>
  </p:cSld>
  <p:clrMapOvr>
    <a:masterClrMapping/>
  </p:clrMapOvr>
  <p:transition spd="slow" advClick="0" advTm="5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/>
              <a:t>Division of Labor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sz="2800"/>
          </a:p>
          <a:p>
            <a:r>
              <a:rPr lang="en-US" sz="2800" b="1"/>
              <a:t>Role of Elected Officials</a:t>
            </a:r>
          </a:p>
          <a:p>
            <a:pPr lvl="1"/>
            <a:r>
              <a:rPr lang="en-US" sz="2400"/>
              <a:t>Policy Direction</a:t>
            </a:r>
          </a:p>
          <a:p>
            <a:pPr lvl="1"/>
            <a:r>
              <a:rPr lang="en-US" sz="2400"/>
              <a:t>Budget Decisions</a:t>
            </a:r>
          </a:p>
          <a:p>
            <a:endParaRPr lang="en-US" sz="2800"/>
          </a:p>
          <a:p>
            <a:r>
              <a:rPr lang="en-US" sz="2800" b="1"/>
              <a:t>Role of Staff:</a:t>
            </a:r>
          </a:p>
          <a:p>
            <a:pPr lvl="1"/>
            <a:r>
              <a:rPr lang="en-US" sz="2400"/>
              <a:t>Recommendations on policies</a:t>
            </a:r>
          </a:p>
          <a:p>
            <a:pPr lvl="1"/>
            <a:r>
              <a:rPr lang="en-US" sz="2400"/>
              <a:t>Implementation of policies adopted</a:t>
            </a:r>
          </a:p>
        </p:txBody>
      </p:sp>
    </p:spTree>
  </p:cSld>
  <p:clrMapOvr>
    <a:masterClrMapping/>
  </p:clrMapOvr>
  <p:transition spd="slow" advClick="0" advTm="5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The Public’s Role </a:t>
            </a:r>
            <a:br>
              <a:rPr lang="en-US" sz="3600" b="1"/>
            </a:br>
            <a:r>
              <a:rPr lang="en-US" sz="3600" b="1"/>
              <a:t>in Decision-making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r>
              <a:rPr lang="en-US" sz="2800" b="1"/>
              <a:t>Initiative</a:t>
            </a:r>
            <a:r>
              <a:rPr lang="en-US" sz="2800"/>
              <a:t>—When the public proposes and adopts laws</a:t>
            </a:r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r>
              <a:rPr lang="en-US" sz="2800" b="1"/>
              <a:t>Referendum</a:t>
            </a:r>
            <a:r>
              <a:rPr lang="en-US" sz="2800"/>
              <a:t>—When the public rejects laws adopted by elected officials</a:t>
            </a:r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r>
              <a:rPr lang="en-US" sz="2800" b="1"/>
              <a:t>Recall</a:t>
            </a:r>
            <a:r>
              <a:rPr lang="en-US" sz="2800"/>
              <a:t>—When the public votes elected officials out of office (not as part of the election cycle)</a:t>
            </a: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/>
              <a:t>Funding and Revenues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b="1"/>
          </a:p>
        </p:txBody>
      </p:sp>
    </p:spTree>
  </p:cSld>
  <p:clrMapOvr>
    <a:masterClrMapping/>
  </p:clrMapOvr>
  <p:transition spd="slow" advClick="0" advTm="5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Types of Revenues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Taxes</a:t>
            </a:r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r>
              <a:rPr lang="en-US" sz="2800"/>
              <a:t>Service charges, assessments and fees</a:t>
            </a:r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r>
              <a:rPr lang="en-US" sz="2800"/>
              <a:t>Revenues from other government agencies</a:t>
            </a:r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r>
              <a:rPr lang="en-US" sz="2800"/>
              <a:t>Rents from use of public property </a:t>
            </a:r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r>
              <a:rPr lang="en-US" sz="2800"/>
              <a:t>Fines, forfeitures and penalties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r>
              <a:rPr lang="en-US" b="1"/>
              <a:t>Who We Are:</a:t>
            </a:r>
            <a:br>
              <a:rPr lang="en-US" b="1"/>
            </a:br>
            <a:r>
              <a:rPr lang="en-US" b="1"/>
              <a:t>Institute for Local Government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7467600" cy="3810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501(c)(3) affiliate of two major associations of local government agencies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Promote good government at the local level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800"/>
              <a:t>Government that enjoys the public’s trust and confidence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Taxes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Property tax</a:t>
            </a:r>
          </a:p>
          <a:p>
            <a:endParaRPr lang="en-US"/>
          </a:p>
          <a:p>
            <a:r>
              <a:rPr lang="en-US"/>
              <a:t>Sales tax</a:t>
            </a:r>
          </a:p>
          <a:p>
            <a:endParaRPr lang="en-US"/>
          </a:p>
          <a:p>
            <a:r>
              <a:rPr lang="en-US"/>
              <a:t>Business license</a:t>
            </a:r>
          </a:p>
          <a:p>
            <a:endParaRPr lang="en-US"/>
          </a:p>
          <a:p>
            <a:r>
              <a:rPr lang="en-US"/>
              <a:t>Hotel tax</a:t>
            </a:r>
          </a:p>
          <a:p>
            <a:pPr>
              <a:buFontTx/>
              <a:buNone/>
            </a:pPr>
            <a:endParaRPr lang="en-US"/>
          </a:p>
        </p:txBody>
      </p:sp>
      <p:sp>
        <p:nvSpPr>
          <p:cNvPr id="33075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Utility user taxes</a:t>
            </a:r>
          </a:p>
          <a:p>
            <a:endParaRPr lang="en-US"/>
          </a:p>
          <a:p>
            <a:r>
              <a:rPr lang="en-US"/>
              <a:t>Transfer tax</a:t>
            </a:r>
          </a:p>
          <a:p>
            <a:endParaRPr lang="en-US"/>
          </a:p>
          <a:p>
            <a:r>
              <a:rPr lang="en-US"/>
              <a:t>Parcel tax</a:t>
            </a:r>
          </a:p>
          <a:p>
            <a:endParaRPr lang="en-US"/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Service Charges, </a:t>
            </a:r>
            <a:br>
              <a:rPr lang="en-US" sz="3600" b="1"/>
            </a:br>
            <a:r>
              <a:rPr lang="en-US" sz="3600" b="1"/>
              <a:t>Assessments and Fees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4038600" cy="3505200"/>
          </a:xfrm>
        </p:spPr>
        <p:txBody>
          <a:bodyPr/>
          <a:lstStyle/>
          <a:p>
            <a:r>
              <a:rPr lang="en-US"/>
              <a:t>Utility rates</a:t>
            </a:r>
          </a:p>
          <a:p>
            <a:endParaRPr lang="en-US"/>
          </a:p>
          <a:p>
            <a:r>
              <a:rPr lang="en-US"/>
              <a:t>Benefit assessments</a:t>
            </a:r>
          </a:p>
          <a:p>
            <a:endParaRPr lang="en-US"/>
          </a:p>
          <a:p>
            <a:r>
              <a:rPr lang="en-US"/>
              <a:t>User fees</a:t>
            </a:r>
          </a:p>
        </p:txBody>
      </p:sp>
      <p:sp>
        <p:nvSpPr>
          <p:cNvPr id="3328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752600"/>
            <a:ext cx="4038600" cy="3581400"/>
          </a:xfrm>
        </p:spPr>
        <p:txBody>
          <a:bodyPr/>
          <a:lstStyle/>
          <a:p>
            <a:r>
              <a:rPr lang="en-US"/>
              <a:t>Regulatory Fees</a:t>
            </a:r>
          </a:p>
          <a:p>
            <a:endParaRPr lang="en-US"/>
          </a:p>
          <a:p>
            <a:r>
              <a:rPr lang="en-US"/>
              <a:t>Development Impact Fees</a:t>
            </a:r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Revenues from </a:t>
            </a:r>
            <a:br>
              <a:rPr lang="en-US" sz="3600" b="1"/>
            </a:br>
            <a:r>
              <a:rPr lang="en-US" sz="3600" b="1"/>
              <a:t>Other Government Agencies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581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Gas tax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Motor vehicle license fee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Health and welfare realignment 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State and federal grants</a:t>
            </a:r>
          </a:p>
        </p:txBody>
      </p: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Rents for Use of Public Property, Including Streets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581400"/>
          </a:xfrm>
        </p:spPr>
        <p:txBody>
          <a:bodyPr/>
          <a:lstStyle/>
          <a:p>
            <a:r>
              <a:rPr lang="en-US"/>
              <a:t>Earnings on investments</a:t>
            </a:r>
          </a:p>
          <a:p>
            <a:endParaRPr lang="en-US"/>
          </a:p>
          <a:p>
            <a:r>
              <a:rPr lang="en-US"/>
              <a:t>Rents, royalties and concessions</a:t>
            </a:r>
          </a:p>
          <a:p>
            <a:endParaRPr lang="en-US"/>
          </a:p>
          <a:p>
            <a:r>
              <a:rPr lang="en-US"/>
              <a:t>Franchise fees</a:t>
            </a:r>
          </a:p>
        </p:txBody>
      </p:sp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Fines, Forfeitures and Penalties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33800"/>
          </a:xfrm>
        </p:spPr>
        <p:txBody>
          <a:bodyPr/>
          <a:lstStyle/>
          <a:p>
            <a:r>
              <a:rPr lang="en-US" sz="2800"/>
              <a:t>Amounts paid when someone violates the law</a:t>
            </a:r>
          </a:p>
          <a:p>
            <a:endParaRPr lang="en-US" sz="2800"/>
          </a:p>
          <a:p>
            <a:r>
              <a:rPr lang="en-US" sz="2800"/>
              <a:t>Violations of state laws</a:t>
            </a:r>
          </a:p>
          <a:p>
            <a:endParaRPr lang="en-US" sz="2800"/>
          </a:p>
          <a:p>
            <a:r>
              <a:rPr lang="en-US" sz="2800"/>
              <a:t>Parking fines</a:t>
            </a:r>
          </a:p>
          <a:p>
            <a:endParaRPr lang="en-US" sz="2800"/>
          </a:p>
          <a:p>
            <a:r>
              <a:rPr lang="en-US" sz="2800"/>
              <a:t>Violations of local ordinances</a:t>
            </a:r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/>
              <a:t>Questions?</a:t>
            </a:r>
          </a:p>
        </p:txBody>
      </p:sp>
      <p:pic>
        <p:nvPicPr>
          <p:cNvPr id="320516" name="Picture 4" descr="Carving Out a Question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828800"/>
            <a:ext cx="2376488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5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/>
              <a:t>Types of Local Governments</a:t>
            </a:r>
            <a:br>
              <a:rPr lang="en-US" sz="3600" b="1"/>
            </a:br>
            <a:endParaRPr lang="en-US" sz="3600" b="1"/>
          </a:p>
        </p:txBody>
      </p:sp>
      <p:sp>
        <p:nvSpPr>
          <p:cNvPr id="30105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b="1"/>
          </a:p>
        </p:txBody>
      </p:sp>
    </p:spTree>
  </p:cSld>
  <p:clrMapOvr>
    <a:masterClrMapping/>
  </p:clrMapOvr>
  <p:transition spd="slow" advClick="0" advTm="5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b="1"/>
              <a:t>Types of Local Governments</a:t>
            </a:r>
            <a:r>
              <a:rPr lang="en-US" sz="3600"/>
              <a:t> 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4191000" cy="3962400"/>
          </a:xfrm>
        </p:spPr>
        <p:txBody>
          <a:bodyPr/>
          <a:lstStyle/>
          <a:p>
            <a:endParaRPr lang="en-US"/>
          </a:p>
          <a:p>
            <a:r>
              <a:rPr lang="en-US" b="1"/>
              <a:t>Counties</a:t>
            </a:r>
          </a:p>
          <a:p>
            <a:endParaRPr lang="en-US" sz="1600" b="1"/>
          </a:p>
          <a:p>
            <a:r>
              <a:rPr lang="en-US" b="1"/>
              <a:t>Cities</a:t>
            </a:r>
          </a:p>
          <a:p>
            <a:endParaRPr lang="en-US" sz="1600" b="1"/>
          </a:p>
          <a:p>
            <a:r>
              <a:rPr lang="en-US" b="1"/>
              <a:t>Special Districts</a:t>
            </a:r>
          </a:p>
        </p:txBody>
      </p:sp>
      <p:pic>
        <p:nvPicPr>
          <p:cNvPr id="302084" name="Picture 4" descr="california-county-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34385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5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/>
              <a:t>Counties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endParaRPr lang="en-US" sz="1400"/>
          </a:p>
          <a:p>
            <a:pPr>
              <a:lnSpc>
                <a:spcPct val="90000"/>
              </a:lnSpc>
            </a:pPr>
            <a:r>
              <a:rPr lang="en-US" b="1"/>
              <a:t>58 counties</a:t>
            </a:r>
          </a:p>
          <a:p>
            <a:pPr lvl="1">
              <a:lnSpc>
                <a:spcPct val="90000"/>
              </a:lnSpc>
            </a:pPr>
            <a:r>
              <a:rPr lang="en-US"/>
              <a:t>Boundaries determined by state law</a:t>
            </a:r>
          </a:p>
          <a:p>
            <a:pPr>
              <a:lnSpc>
                <a:spcPct val="90000"/>
              </a:lnSpc>
            </a:pPr>
            <a:endParaRPr lang="en-US" sz="1400"/>
          </a:p>
          <a:p>
            <a:pPr>
              <a:lnSpc>
                <a:spcPct val="90000"/>
              </a:lnSpc>
            </a:pPr>
            <a:r>
              <a:rPr lang="en-US" b="1"/>
              <a:t>Two Roles: </a:t>
            </a:r>
          </a:p>
          <a:p>
            <a:pPr lvl="1">
              <a:lnSpc>
                <a:spcPct val="90000"/>
              </a:lnSpc>
            </a:pPr>
            <a:r>
              <a:rPr lang="en-US"/>
              <a:t>Agent of state/administer countywide programs</a:t>
            </a:r>
          </a:p>
          <a:p>
            <a:pPr lvl="1">
              <a:lnSpc>
                <a:spcPct val="90000"/>
              </a:lnSpc>
            </a:pPr>
            <a:r>
              <a:rPr lang="en-US"/>
              <a:t>General purpose government for unincorporated areas</a:t>
            </a:r>
          </a:p>
        </p:txBody>
      </p:sp>
    </p:spTree>
  </p:cSld>
  <p:clrMapOvr>
    <a:masterClrMapping/>
  </p:clrMapOvr>
  <p:transition spd="slow" advClick="0" advTm="5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/>
              <a:t>Counties,</a:t>
            </a:r>
            <a:r>
              <a:rPr lang="en-US"/>
              <a:t> </a:t>
            </a:r>
            <a:r>
              <a:rPr lang="en-US" b="1" i="1"/>
              <a:t>continued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/>
              <a:t>County-wide services: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Health, welfare and social services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District attorney</a:t>
            </a:r>
          </a:p>
          <a:p>
            <a:pPr>
              <a:lnSpc>
                <a:spcPct val="90000"/>
              </a:lnSpc>
            </a:pPr>
            <a:endParaRPr lang="en-US" sz="1400"/>
          </a:p>
          <a:p>
            <a:pPr>
              <a:lnSpc>
                <a:spcPct val="90000"/>
              </a:lnSpc>
            </a:pPr>
            <a:r>
              <a:rPr lang="en-US" sz="2800" b="1"/>
              <a:t>General purpose government:</a:t>
            </a:r>
            <a:r>
              <a:rPr lang="en-US" sz="280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Services: Sheriff, parks and recreation, fire protection, solid waste collection to unincorporated areas only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Regulations: Land use and other regulations in unincorporated areas</a:t>
            </a:r>
          </a:p>
        </p:txBody>
      </p:sp>
    </p:spTree>
  </p:cSld>
  <p:clrMapOvr>
    <a:masterClrMapping/>
  </p:clrMapOvr>
  <p:transition spd="slow" advClick="0" advTm="5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Unincorporated versus </a:t>
            </a:r>
            <a:br>
              <a:rPr lang="en-US" sz="3600" b="1"/>
            </a:br>
            <a:r>
              <a:rPr lang="en-US" sz="3600" b="1"/>
              <a:t>Incorporated Areas</a:t>
            </a:r>
          </a:p>
        </p:txBody>
      </p:sp>
      <p:sp>
        <p:nvSpPr>
          <p:cNvPr id="339977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133600"/>
            <a:ext cx="2971800" cy="32004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/>
              <a:t>White</a:t>
            </a:r>
            <a:r>
              <a:rPr lang="en-US" sz="2800"/>
              <a:t>= unincorporated</a:t>
            </a:r>
          </a:p>
          <a:p>
            <a:pPr>
              <a:buFontTx/>
              <a:buNone/>
            </a:pPr>
            <a:endParaRPr lang="en-US" sz="2800"/>
          </a:p>
          <a:p>
            <a:pPr>
              <a:buFontTx/>
              <a:buNone/>
            </a:pPr>
            <a:r>
              <a:rPr lang="en-US" sz="2800" b="1"/>
              <a:t>Gray</a:t>
            </a:r>
            <a:r>
              <a:rPr lang="en-US" sz="2800"/>
              <a:t>= incorporated</a:t>
            </a:r>
          </a:p>
        </p:txBody>
      </p:sp>
      <p:pic>
        <p:nvPicPr>
          <p:cNvPr id="339974" name="Picture 6" descr="730px-LA_County_Incorporated_Areas_sv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1355725"/>
            <a:ext cx="5791200" cy="4313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Cities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391400" cy="3733800"/>
          </a:xfrm>
        </p:spPr>
        <p:txBody>
          <a:bodyPr/>
          <a:lstStyle/>
          <a:p>
            <a:r>
              <a:rPr lang="en-US" b="1" dirty="0" smtClean="0"/>
              <a:t>482 </a:t>
            </a:r>
            <a:r>
              <a:rPr lang="en-US" b="1" dirty="0"/>
              <a:t>cities in California</a:t>
            </a:r>
          </a:p>
          <a:p>
            <a:pPr lvl="1"/>
            <a:r>
              <a:rPr lang="en-US" dirty="0"/>
              <a:t>Created when residents in county areas choose to incorporate</a:t>
            </a:r>
          </a:p>
          <a:p>
            <a:pPr lvl="1"/>
            <a:endParaRPr lang="en-US" dirty="0"/>
          </a:p>
          <a:p>
            <a:r>
              <a:rPr lang="en-US" b="1" dirty="0"/>
              <a:t>Role</a:t>
            </a:r>
          </a:p>
          <a:p>
            <a:pPr lvl="1"/>
            <a:r>
              <a:rPr lang="en-US" dirty="0"/>
              <a:t>Provide services and regulate conduct</a:t>
            </a:r>
          </a:p>
        </p:txBody>
      </p:sp>
    </p:spTree>
  </p:cSld>
  <p:clrMapOvr>
    <a:masterClrMapping/>
  </p:clrMapOvr>
  <p:transition spd="slow" advClick="0" advTm="5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/>
              <a:t>Cities, </a:t>
            </a:r>
            <a:r>
              <a:rPr lang="en-US" i="1"/>
              <a:t>continued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b="1"/>
              <a:t>Services:</a:t>
            </a:r>
          </a:p>
          <a:p>
            <a:pPr lvl="1"/>
            <a:r>
              <a:rPr lang="en-US"/>
              <a:t>Police and fire, animal control, parks and recreation, water, solid waste, library</a:t>
            </a:r>
          </a:p>
          <a:p>
            <a:endParaRPr lang="en-US" sz="1600" b="1"/>
          </a:p>
          <a:p>
            <a:r>
              <a:rPr lang="en-US" b="1"/>
              <a:t>Regulation:</a:t>
            </a:r>
          </a:p>
          <a:p>
            <a:pPr lvl="1"/>
            <a:r>
              <a:rPr lang="en-US"/>
              <a:t>Adopt land use and building regulations</a:t>
            </a:r>
          </a:p>
          <a:p>
            <a:pPr lvl="1"/>
            <a:r>
              <a:rPr lang="en-US"/>
              <a:t>Other local legislation/regulations</a:t>
            </a:r>
          </a:p>
        </p:txBody>
      </p:sp>
    </p:spTree>
  </p:cSld>
  <p:clrMapOvr>
    <a:masterClrMapping/>
  </p:clrMapOvr>
  <p:transition spd="slow" advClick="0" advTm="5000">
    <p:fade/>
  </p:transition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5427</TotalTime>
  <Words>448</Words>
  <Application>Microsoft Office PowerPoint</Application>
  <PresentationFormat>On-screen Show (4:3)</PresentationFormat>
  <Paragraphs>146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Times New Roman</vt:lpstr>
      <vt:lpstr>Arial</vt:lpstr>
      <vt:lpstr>Custom Design</vt:lpstr>
      <vt:lpstr>Microsoft Photo Editor 3.0 Photo</vt:lpstr>
      <vt:lpstr>Local Government Basics</vt:lpstr>
      <vt:lpstr>Who We Are: Institute for Local Government</vt:lpstr>
      <vt:lpstr>Types of Local Governments </vt:lpstr>
      <vt:lpstr>Types of Local Governments </vt:lpstr>
      <vt:lpstr>Counties</vt:lpstr>
      <vt:lpstr>Counties, continued</vt:lpstr>
      <vt:lpstr>Unincorporated versus  Incorporated Areas</vt:lpstr>
      <vt:lpstr>Cities</vt:lpstr>
      <vt:lpstr>Cities, continued</vt:lpstr>
      <vt:lpstr>Types of Local Regulation</vt:lpstr>
      <vt:lpstr>Special Districts</vt:lpstr>
      <vt:lpstr>Schools</vt:lpstr>
      <vt:lpstr>People Who Serve in Local Governments</vt:lpstr>
      <vt:lpstr>PowerPoint Presentation</vt:lpstr>
      <vt:lpstr>Common Staff Positions </vt:lpstr>
      <vt:lpstr>Division of Labor</vt:lpstr>
      <vt:lpstr>The Public’s Role  in Decision-making</vt:lpstr>
      <vt:lpstr>Funding and Revenues</vt:lpstr>
      <vt:lpstr>Types of Revenues</vt:lpstr>
      <vt:lpstr>Taxes</vt:lpstr>
      <vt:lpstr>Service Charges,  Assessments and Fees</vt:lpstr>
      <vt:lpstr>Revenues from  Other Government Agencies</vt:lpstr>
      <vt:lpstr>Rents for Use of Public Property, Including Streets</vt:lpstr>
      <vt:lpstr>Fines, Forfeitures and Penalties</vt:lpstr>
      <vt:lpstr>Questions?</vt:lpstr>
    </vt:vector>
  </TitlesOfParts>
  <Company>League of California Cities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speersj</dc:creator>
  <cp:lastModifiedBy>Randi Kay</cp:lastModifiedBy>
  <cp:revision>420</cp:revision>
  <dcterms:created xsi:type="dcterms:W3CDTF">2005-09-16T20:03:57Z</dcterms:created>
  <dcterms:modified xsi:type="dcterms:W3CDTF">2013-04-29T23:01:14Z</dcterms:modified>
</cp:coreProperties>
</file>